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Nunito Semi Bold" pitchFamily="34" charset="0"/>
      <p:regular r:id="rId15"/>
    </p:embeddedFont>
    <p:embeddedFont>
      <p:font typeface="Nunito Semi Bold" pitchFamily="34" charset="-122"/>
      <p:regular r:id="rId16"/>
    </p:embeddedFont>
    <p:embeddedFont>
      <p:font typeface="Nunito Semi Bold" pitchFamily="34" charset="-120"/>
      <p:regular r:id="rId17"/>
    </p:embeddedFont>
    <p:embeddedFont>
      <p:font typeface="PT Sans" panose="020B0503020203020204" pitchFamily="34" charset="-122"/>
      <p:regular r:id="rId18"/>
    </p:embeddedFont>
    <p:embeddedFont>
      <p:font typeface="PT Sans" panose="020B0503020203020204" pitchFamily="34" charset="-120"/>
      <p:regular r:id="rId19"/>
    </p:embeddedFont>
    <p:embeddedFont>
      <p:font typeface="PT Sans" panose="020B0503020203020204" pitchFamily="34" charset="0"/>
      <p:regular r:id="rId20"/>
    </p:embeddedFont>
    <p:embeddedFont>
      <p:font typeface="Consolas" panose="020B0609020204030204" pitchFamily="34" charset="0"/>
      <p:regular r:id="rId21"/>
      <p:bold r:id="rId22"/>
      <p:italic r:id="rId23"/>
      <p:boldItalic r:id="rId24"/>
    </p:embeddedFont>
    <p:embeddedFont>
      <p:font typeface="Consolas" panose="020B0609020204030204" pitchFamily="34" charset="-122"/>
      <p:regular r:id="rId25"/>
    </p:embeddedFont>
    <p:embeddedFont>
      <p:font typeface="Consolas" panose="020B0609020204030204" pitchFamily="34" charset="-120"/>
      <p:regular r:id="rId26"/>
    </p:embeddedFont>
    <p:embeddedFont>
      <p:font typeface="Nirmala UI Semilight" panose="020B0402040204020203" pitchFamily="34" charset="0"/>
      <p:regular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7.fntdata"/><Relationship Id="rId30" Type="http://schemas.openxmlformats.org/officeDocument/2006/relationships/font" Target="fonts/font16.fntdata"/><Relationship Id="rId3" Type="http://schemas.openxmlformats.org/officeDocument/2006/relationships/slide" Target="slides/slide1.xml"/><Relationship Id="rId29" Type="http://schemas.openxmlformats.org/officeDocument/2006/relationships/font" Target="fonts/font15.fntdata"/><Relationship Id="rId28" Type="http://schemas.openxmlformats.org/officeDocument/2006/relationships/font" Target="fonts/font14.fntdata"/><Relationship Id="rId27" Type="http://schemas.openxmlformats.org/officeDocument/2006/relationships/font" Target="fonts/font13.fntdata"/><Relationship Id="rId26" Type="http://schemas.openxmlformats.org/officeDocument/2006/relationships/font" Target="fonts/font12.fntdata"/><Relationship Id="rId25" Type="http://schemas.openxmlformats.org/officeDocument/2006/relationships/font" Target="fonts/font11.fntdata"/><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3.png"/><Relationship Id="rId3" Type="http://schemas.openxmlformats.org/officeDocument/2006/relationships/hyperlink" Target="https://css-tricks.com/" TargetMode="External"/><Relationship Id="rId2" Type="http://schemas.openxmlformats.org/officeDocument/2006/relationships/image" Target="../media/image12.png"/><Relationship Id="rId1" Type="http://schemas.openxmlformats.org/officeDocument/2006/relationships/hyperlink" Target="https://developer.mozilla.org/en-US/docs/Web/C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662152" y="756744"/>
            <a:ext cx="4824247" cy="6779173"/>
          </a:xfrm>
          <a:prstGeom prst="rect">
            <a:avLst/>
          </a:prstGeom>
        </p:spPr>
      </p:pic>
      <p:pic>
        <p:nvPicPr>
          <p:cNvPr id="3" name="Image 1" descr="preencoded.png"/>
          <p:cNvPicPr>
            <a:picLocks noChangeAspect="1"/>
          </p:cNvPicPr>
          <p:nvPr/>
        </p:nvPicPr>
        <p:blipFill>
          <a:blip r:embed="rId2"/>
          <a:stretch>
            <a:fillRect/>
          </a:stretch>
        </p:blipFill>
        <p:spPr>
          <a:xfrm>
            <a:off x="13360360" y="498714"/>
            <a:ext cx="806410" cy="377785"/>
          </a:xfrm>
          <a:prstGeom prst="rect">
            <a:avLst/>
          </a:prstGeom>
        </p:spPr>
      </p:pic>
      <p:sp>
        <p:nvSpPr>
          <p:cNvPr id="4" name="Text 0"/>
          <p:cNvSpPr/>
          <p:nvPr/>
        </p:nvSpPr>
        <p:spPr>
          <a:xfrm>
            <a:off x="6280190" y="1466194"/>
            <a:ext cx="7556421" cy="1576551"/>
          </a:xfrm>
          <a:prstGeom prst="rect">
            <a:avLst/>
          </a:prstGeom>
          <a:noFill/>
        </p:spPr>
        <p:txBody>
          <a:bodyPr wrap="square" lIns="0" tIns="0" rIns="0" bIns="0" rtlCol="0" anchor="t"/>
          <a:lstStyle/>
          <a:p>
            <a:pPr marL="0" indent="0" algn="l">
              <a:lnSpc>
                <a:spcPts val="5550"/>
              </a:lnSpc>
              <a:buNone/>
            </a:pPr>
            <a:r>
              <a:rPr lang="en-US" sz="5400" b="1" dirty="0">
                <a:solidFill>
                  <a:srgbClr val="E04F00"/>
                </a:solidFill>
                <a:latin typeface="Nunito Semi Bold" pitchFamily="34" charset="0"/>
                <a:ea typeface="Nunito Semi Bold" pitchFamily="34" charset="-122"/>
                <a:cs typeface="Nunito Semi Bold" pitchFamily="34" charset="-120"/>
              </a:rPr>
              <a:t>Styling the Web: An Introduction to CSS</a:t>
            </a:r>
            <a:endParaRPr lang="en-US" sz="5400" b="1" dirty="0">
              <a:solidFill>
                <a:srgbClr val="E04F00"/>
              </a:solidFill>
              <a:latin typeface="Nunito Semi Bold" pitchFamily="34" charset="0"/>
              <a:ea typeface="Nunito Semi Bold" pitchFamily="34" charset="-122"/>
              <a:cs typeface="Nunito Semi Bold" pitchFamily="34" charset="-120"/>
            </a:endParaRPr>
          </a:p>
        </p:txBody>
      </p:sp>
      <p:sp>
        <p:nvSpPr>
          <p:cNvPr id="5" name="Text 1"/>
          <p:cNvSpPr/>
          <p:nvPr/>
        </p:nvSpPr>
        <p:spPr>
          <a:xfrm>
            <a:off x="6280190" y="3180201"/>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Discover the power of CSS to transform your web designs. This presentation will guide you through the essentials of Cascading Style Sheets, making your web pages visually appealing and engaging. Let's make your HTML shine!</a:t>
            </a:r>
            <a:endParaRPr lang="en-US" sz="1750" dirty="0">
              <a:latin typeface="Nunito Semi Bold" pitchFamily="34" charset="0"/>
            </a:endParaRPr>
          </a:p>
        </p:txBody>
      </p:sp>
      <p:sp>
        <p:nvSpPr>
          <p:cNvPr id="8" name="Text 4"/>
          <p:cNvSpPr/>
          <p:nvPr/>
        </p:nvSpPr>
        <p:spPr>
          <a:xfrm>
            <a:off x="11025068" y="5826085"/>
            <a:ext cx="2335292" cy="396835"/>
          </a:xfrm>
          <a:prstGeom prst="rect">
            <a:avLst/>
          </a:prstGeom>
          <a:noFill/>
        </p:spPr>
        <p:txBody>
          <a:bodyPr wrap="none" lIns="0" tIns="0" rIns="0" bIns="0" rtlCol="0" anchor="t"/>
          <a:lstStyle/>
          <a:p>
            <a:pPr marL="0" indent="0" algn="r">
              <a:lnSpc>
                <a:spcPts val="3100"/>
              </a:lnSpc>
              <a:buNone/>
            </a:pPr>
            <a:r>
              <a:rPr lang="en-US" sz="2200" b="1" dirty="0">
                <a:solidFill>
                  <a:srgbClr val="CC4800"/>
                </a:solidFill>
                <a:latin typeface="Nunito Semi Bold" pitchFamily="34" charset="0"/>
                <a:ea typeface="PT Sans Bold" pitchFamily="34" charset="-122"/>
                <a:cs typeface="PT Sans Bold" pitchFamily="34" charset="-120"/>
              </a:rPr>
              <a:t>by Bukunmi Adigun</a:t>
            </a:r>
            <a:endParaRPr lang="en-US" sz="2200" dirty="0">
              <a:latin typeface="Nunito Semi Bold"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615" y="573286"/>
            <a:ext cx="10548342" cy="651510"/>
          </a:xfrm>
          <a:prstGeom prst="rect">
            <a:avLst/>
          </a:prstGeom>
          <a:noFill/>
        </p:spPr>
        <p:txBody>
          <a:bodyPr wrap="none" lIns="0" tIns="0" rIns="0" bIns="0" rtlCol="0" anchor="t"/>
          <a:lstStyle/>
          <a:p>
            <a:pPr marL="0" indent="0" algn="l">
              <a:lnSpc>
                <a:spcPts val="5100"/>
              </a:lnSpc>
              <a:buNone/>
            </a:pPr>
            <a:r>
              <a:rPr lang="en-US" sz="4800" b="1" dirty="0">
                <a:solidFill>
                  <a:srgbClr val="E04F00"/>
                </a:solidFill>
                <a:latin typeface="Nunito Semi Bold" pitchFamily="34" charset="0"/>
                <a:ea typeface="Nunito Semi Bold" pitchFamily="34" charset="-122"/>
                <a:cs typeface="Nunito Semi Bold" pitchFamily="34" charset="-120"/>
              </a:rPr>
              <a:t>What is CSS? Giving Your HTML a Makeover</a:t>
            </a:r>
            <a:endParaRPr lang="en-US" sz="4800" b="1" dirty="0">
              <a:solidFill>
                <a:srgbClr val="E04F00"/>
              </a:solidFill>
              <a:latin typeface="Nunito Semi Bold" pitchFamily="34" charset="0"/>
              <a:ea typeface="Nunito Semi Bold" pitchFamily="34" charset="-122"/>
              <a:cs typeface="Nunito Semi Bold" pitchFamily="34" charset="-120"/>
            </a:endParaRPr>
          </a:p>
        </p:txBody>
      </p:sp>
      <p:sp>
        <p:nvSpPr>
          <p:cNvPr id="3" name="Text 1"/>
          <p:cNvSpPr/>
          <p:nvPr/>
        </p:nvSpPr>
        <p:spPr>
          <a:xfrm>
            <a:off x="729615" y="1509447"/>
            <a:ext cx="2606040" cy="325755"/>
          </a:xfrm>
          <a:prstGeom prst="rect">
            <a:avLst/>
          </a:prstGeom>
          <a:noFill/>
        </p:spPr>
        <p:txBody>
          <a:bodyPr wrap="none" lIns="0" tIns="0" rIns="0" bIns="0" rtlCol="0" anchor="t"/>
          <a:lstStyle/>
          <a:p>
            <a:pPr marL="0" indent="0" algn="l">
              <a:lnSpc>
                <a:spcPts val="2550"/>
              </a:lnSpc>
              <a:buNone/>
            </a:pPr>
            <a:r>
              <a:rPr lang="en-US" sz="2050" dirty="0">
                <a:solidFill>
                  <a:srgbClr val="E04F00"/>
                </a:solidFill>
                <a:latin typeface="Nunito Semi Bold" pitchFamily="34" charset="0"/>
                <a:ea typeface="Nunito Semi Bold" pitchFamily="34" charset="-122"/>
                <a:cs typeface="Nunito Semi Bold" pitchFamily="34" charset="-120"/>
              </a:rPr>
              <a:t>Before CSS</a:t>
            </a:r>
            <a:endParaRPr lang="en-US" sz="2050" dirty="0"/>
          </a:p>
        </p:txBody>
      </p:sp>
      <p:pic>
        <p:nvPicPr>
          <p:cNvPr id="4" name="Image 0" descr="preencoded.png"/>
          <p:cNvPicPr>
            <a:picLocks noChangeAspect="1"/>
          </p:cNvPicPr>
          <p:nvPr/>
        </p:nvPicPr>
        <p:blipFill>
          <a:blip r:embed="rId1"/>
          <a:stretch>
            <a:fillRect/>
          </a:stretch>
        </p:blipFill>
        <p:spPr>
          <a:xfrm>
            <a:off x="729615" y="1948874"/>
            <a:ext cx="6331268" cy="4331851"/>
          </a:xfrm>
          <a:prstGeom prst="rect">
            <a:avLst/>
          </a:prstGeom>
        </p:spPr>
      </p:pic>
      <p:sp>
        <p:nvSpPr>
          <p:cNvPr id="5" name="Text 2"/>
          <p:cNvSpPr/>
          <p:nvPr/>
        </p:nvSpPr>
        <p:spPr>
          <a:xfrm>
            <a:off x="603491" y="6295132"/>
            <a:ext cx="6331268" cy="1000482"/>
          </a:xfrm>
          <a:prstGeom prst="rect">
            <a:avLst/>
          </a:prstGeom>
          <a:noFill/>
        </p:spPr>
        <p:txBody>
          <a:bodyPr wrap="square" lIns="0" tIns="0" rIns="0" bIns="0" rtlCol="0" anchor="t"/>
          <a:lstStyle/>
          <a:p>
            <a:pPr marL="0" indent="0" algn="l">
              <a:lnSpc>
                <a:spcPts val="2600"/>
              </a:lnSpc>
              <a:buNone/>
            </a:pPr>
            <a:r>
              <a:rPr lang="en-US" sz="1600" dirty="0">
                <a:solidFill>
                  <a:srgbClr val="CC4800"/>
                </a:solidFill>
                <a:latin typeface="Nunito Semi Bold" pitchFamily="34" charset="0"/>
                <a:ea typeface="PT Sans" panose="020B0503020203020204" pitchFamily="34" charset="-122"/>
                <a:cs typeface="PT Sans" panose="020B0503020203020204" pitchFamily="34" charset="-120"/>
              </a:rPr>
              <a:t>HTML provides structure, but it lacks visual appeal. Without CSS, web pages appear as plain, unformatted text. They are functional, but visually unengaging.</a:t>
            </a:r>
            <a:endParaRPr lang="en-US" sz="1600" dirty="0">
              <a:latin typeface="Nunito Semi Bold" pitchFamily="34" charset="0"/>
            </a:endParaRPr>
          </a:p>
        </p:txBody>
      </p:sp>
      <p:sp>
        <p:nvSpPr>
          <p:cNvPr id="6" name="Text 3"/>
          <p:cNvSpPr/>
          <p:nvPr/>
        </p:nvSpPr>
        <p:spPr>
          <a:xfrm>
            <a:off x="7577138" y="1509447"/>
            <a:ext cx="2606040" cy="325755"/>
          </a:xfrm>
          <a:prstGeom prst="rect">
            <a:avLst/>
          </a:prstGeom>
          <a:noFill/>
        </p:spPr>
        <p:txBody>
          <a:bodyPr wrap="none" lIns="0" tIns="0" rIns="0" bIns="0" rtlCol="0" anchor="t"/>
          <a:lstStyle/>
          <a:p>
            <a:pPr marL="0" indent="0" algn="l">
              <a:lnSpc>
                <a:spcPts val="2550"/>
              </a:lnSpc>
              <a:buNone/>
            </a:pPr>
            <a:r>
              <a:rPr lang="en-US" sz="2050" dirty="0">
                <a:solidFill>
                  <a:srgbClr val="E04F00"/>
                </a:solidFill>
                <a:latin typeface="Nunito Semi Bold" pitchFamily="34" charset="0"/>
                <a:ea typeface="Nunito Semi Bold" pitchFamily="34" charset="-122"/>
                <a:cs typeface="Nunito Semi Bold" pitchFamily="34" charset="-120"/>
              </a:rPr>
              <a:t>After CSS</a:t>
            </a:r>
            <a:endParaRPr lang="en-US" sz="2050" dirty="0"/>
          </a:p>
        </p:txBody>
      </p:sp>
      <p:pic>
        <p:nvPicPr>
          <p:cNvPr id="7" name="Image 1" descr="preencoded.png"/>
          <p:cNvPicPr>
            <a:picLocks noChangeAspect="1"/>
          </p:cNvPicPr>
          <p:nvPr/>
        </p:nvPicPr>
        <p:blipFill>
          <a:blip r:embed="rId2"/>
          <a:stretch>
            <a:fillRect/>
          </a:stretch>
        </p:blipFill>
        <p:spPr>
          <a:xfrm>
            <a:off x="7569517" y="1948874"/>
            <a:ext cx="6331268" cy="4331851"/>
          </a:xfrm>
          <a:prstGeom prst="rect">
            <a:avLst/>
          </a:prstGeom>
        </p:spPr>
      </p:pic>
      <p:sp>
        <p:nvSpPr>
          <p:cNvPr id="8" name="Text 4"/>
          <p:cNvSpPr/>
          <p:nvPr/>
        </p:nvSpPr>
        <p:spPr>
          <a:xfrm>
            <a:off x="7448063" y="6295567"/>
            <a:ext cx="6331268" cy="1000482"/>
          </a:xfrm>
          <a:prstGeom prst="rect">
            <a:avLst/>
          </a:prstGeom>
          <a:noFill/>
        </p:spPr>
        <p:txBody>
          <a:bodyPr wrap="square" lIns="0" tIns="0" rIns="0" bIns="0" rtlCol="0" anchor="t"/>
          <a:lstStyle/>
          <a:p>
            <a:pPr marL="0" indent="0" algn="l">
              <a:lnSpc>
                <a:spcPts val="2600"/>
              </a:lnSpc>
              <a:buNone/>
            </a:pPr>
            <a:r>
              <a:rPr lang="en-US" sz="1600" dirty="0">
                <a:solidFill>
                  <a:srgbClr val="CC4800"/>
                </a:solidFill>
                <a:latin typeface="Nunito Semi Bold" pitchFamily="34" charset="0"/>
                <a:ea typeface="PT Sans" panose="020B0503020203020204" pitchFamily="34" charset="-122"/>
                <a:cs typeface="PT Sans" panose="020B0503020203020204" pitchFamily="34" charset="-120"/>
              </a:rPr>
              <a:t>CSS is the language of web styling. It allows you to add colours, fonts, layouts, and responsiveness. CSS transforms plain HTML into stunning visual experiences.</a:t>
            </a:r>
            <a:endParaRPr lang="en-US" sz="1600" dirty="0">
              <a:latin typeface="Nunito Semi Bold" pitchFamily="34" charset="0"/>
            </a:endParaRPr>
          </a:p>
        </p:txBody>
      </p:sp>
      <p:pic>
        <p:nvPicPr>
          <p:cNvPr id="9" name="Image 1" descr="preencoded.png"/>
          <p:cNvPicPr>
            <a:picLocks noChangeAspect="1"/>
          </p:cNvPicPr>
          <p:nvPr/>
        </p:nvPicPr>
        <p:blipFill>
          <a:blip r:embed="rId3"/>
          <a:stretch>
            <a:fillRect/>
          </a:stretch>
        </p:blipFill>
        <p:spPr>
          <a:xfrm>
            <a:off x="13376126" y="498714"/>
            <a:ext cx="806410" cy="3777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1137" y="868958"/>
            <a:ext cx="7634526" cy="1347788"/>
          </a:xfrm>
          <a:prstGeom prst="rect">
            <a:avLst/>
          </a:prstGeom>
          <a:noFill/>
        </p:spPr>
        <p:txBody>
          <a:bodyPr wrap="square" lIns="0" tIns="0" rIns="0" bIns="0" rtlCol="0" anchor="t"/>
          <a:lstStyle/>
          <a:p>
            <a:pPr marL="0" indent="0" algn="l">
              <a:lnSpc>
                <a:spcPts val="5300"/>
              </a:lnSpc>
              <a:buNone/>
            </a:pPr>
            <a:r>
              <a:rPr lang="en-US" sz="4800" b="1" dirty="0">
                <a:solidFill>
                  <a:srgbClr val="E04F00"/>
                </a:solidFill>
                <a:latin typeface="Nunito Semi Bold" pitchFamily="34" charset="0"/>
                <a:ea typeface="Nunito Semi Bold" pitchFamily="34" charset="-122"/>
                <a:cs typeface="Nunito Semi Bold" pitchFamily="34" charset="-120"/>
              </a:rPr>
              <a:t>The Art of Selection: Targeting Elements with Precision</a:t>
            </a:r>
            <a:endParaRPr lang="en-US" sz="4800" b="1" dirty="0">
              <a:solidFill>
                <a:srgbClr val="E04F00"/>
              </a:solidFill>
              <a:latin typeface="Nunito Semi Bold" pitchFamily="34" charset="0"/>
              <a:ea typeface="Nunito Semi Bold" pitchFamily="34" charset="-122"/>
              <a:cs typeface="Nunito Semi Bold" pitchFamily="34" charset="-120"/>
            </a:endParaRPr>
          </a:p>
        </p:txBody>
      </p:sp>
      <p:sp>
        <p:nvSpPr>
          <p:cNvPr id="4" name="Text 1"/>
          <p:cNvSpPr/>
          <p:nvPr/>
        </p:nvSpPr>
        <p:spPr>
          <a:xfrm>
            <a:off x="6241137" y="2773799"/>
            <a:ext cx="7634526" cy="1034772"/>
          </a:xfrm>
          <a:prstGeom prst="rect">
            <a:avLst/>
          </a:prstGeom>
          <a:noFill/>
        </p:spPr>
        <p:txBody>
          <a:bodyPr wrap="square" lIns="0" tIns="0" rIns="0" bIns="0" rtlCol="0" anchor="t"/>
          <a:lstStyle/>
          <a:p>
            <a:pPr marL="0" indent="0" algn="l">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CSS selectors are crucial for applying styles to specific HTML elements. They allow you to target elements by tag name, class, ID, or attributes. Mastering selectors ensures precise styling control.</a:t>
            </a:r>
            <a:endParaRPr lang="en-US" sz="1650" dirty="0">
              <a:latin typeface="Nunito Semi Bold" pitchFamily="34" charset="0"/>
            </a:endParaRPr>
          </a:p>
        </p:txBody>
      </p:sp>
      <p:sp>
        <p:nvSpPr>
          <p:cNvPr id="5" name="Shape 2"/>
          <p:cNvSpPr/>
          <p:nvPr/>
        </p:nvSpPr>
        <p:spPr>
          <a:xfrm>
            <a:off x="6241137" y="4051102"/>
            <a:ext cx="3709392" cy="1602581"/>
          </a:xfrm>
          <a:prstGeom prst="roundRect">
            <a:avLst>
              <a:gd name="adj" fmla="val 5652"/>
            </a:avLst>
          </a:prstGeom>
          <a:solidFill>
            <a:srgbClr val="F2EEEE"/>
          </a:solidFill>
          <a:ln w="7620">
            <a:solidFill>
              <a:srgbClr val="D8D4D4"/>
            </a:solidFill>
            <a:prstDash val="solid"/>
          </a:ln>
        </p:spPr>
      </p:sp>
      <p:sp>
        <p:nvSpPr>
          <p:cNvPr id="6" name="Text 3"/>
          <p:cNvSpPr/>
          <p:nvPr/>
        </p:nvSpPr>
        <p:spPr>
          <a:xfrm>
            <a:off x="6464379" y="4274344"/>
            <a:ext cx="2695575" cy="336947"/>
          </a:xfrm>
          <a:prstGeom prst="rect">
            <a:avLst/>
          </a:prstGeom>
          <a:noFill/>
        </p:spPr>
        <p:txBody>
          <a:bodyPr wrap="none" lIns="0" tIns="0" rIns="0" bIns="0" rtlCol="0" anchor="t"/>
          <a:lstStyle/>
          <a:p>
            <a:pPr marL="0" indent="0" algn="l">
              <a:lnSpc>
                <a:spcPts val="2650"/>
              </a:lnSpc>
              <a:buNone/>
            </a:pPr>
            <a:r>
              <a:rPr lang="en-US" sz="2100" dirty="0">
                <a:solidFill>
                  <a:srgbClr val="000000"/>
                </a:solidFill>
                <a:latin typeface="Nunito Semi Bold" pitchFamily="34" charset="0"/>
                <a:ea typeface="Nunito Semi Bold" pitchFamily="34" charset="-122"/>
                <a:cs typeface="Nunito Semi Bold" pitchFamily="34" charset="-120"/>
              </a:rPr>
              <a:t>Element Selectors</a:t>
            </a:r>
            <a:endParaRPr lang="en-US" sz="2100" dirty="0"/>
          </a:p>
        </p:txBody>
      </p:sp>
      <p:sp>
        <p:nvSpPr>
          <p:cNvPr id="7" name="Text 4"/>
          <p:cNvSpPr/>
          <p:nvPr/>
        </p:nvSpPr>
        <p:spPr>
          <a:xfrm>
            <a:off x="6464379" y="4740593"/>
            <a:ext cx="3262908" cy="689848"/>
          </a:xfrm>
          <a:prstGeom prst="rect">
            <a:avLst/>
          </a:prstGeom>
          <a:noFill/>
        </p:spPr>
        <p:txBody>
          <a:bodyPr wrap="square" lIns="0" tIns="0" rIns="0" bIns="0" rtlCol="0" anchor="t"/>
          <a:lstStyle/>
          <a:p>
            <a:pPr marL="0" indent="0" algn="l">
              <a:lnSpc>
                <a:spcPts val="2700"/>
              </a:lnSpc>
              <a:buNone/>
            </a:pPr>
            <a:r>
              <a:rPr lang="en-US" sz="1650" dirty="0">
                <a:solidFill>
                  <a:srgbClr val="000000"/>
                </a:solidFill>
                <a:latin typeface="Nunito Semi Bold" pitchFamily="34" charset="0"/>
                <a:ea typeface="PT Sans" panose="020B0503020203020204" pitchFamily="34" charset="-122"/>
                <a:cs typeface="PT Sans" panose="020B0503020203020204" pitchFamily="34" charset="-120"/>
              </a:rPr>
              <a:t>Target elements by their HTML tag, such as P or H1.</a:t>
            </a:r>
            <a:endParaRPr lang="en-US" sz="1650" dirty="0">
              <a:latin typeface="Nunito Semi Bold" pitchFamily="34" charset="0"/>
            </a:endParaRPr>
          </a:p>
        </p:txBody>
      </p:sp>
      <p:sp>
        <p:nvSpPr>
          <p:cNvPr id="8" name="Shape 5"/>
          <p:cNvSpPr/>
          <p:nvPr/>
        </p:nvSpPr>
        <p:spPr>
          <a:xfrm>
            <a:off x="10166152" y="4051102"/>
            <a:ext cx="3709511" cy="1602581"/>
          </a:xfrm>
          <a:prstGeom prst="roundRect">
            <a:avLst>
              <a:gd name="adj" fmla="val 5652"/>
            </a:avLst>
          </a:prstGeom>
          <a:solidFill>
            <a:srgbClr val="F2EEEE"/>
          </a:solidFill>
          <a:ln w="7620">
            <a:solidFill>
              <a:srgbClr val="D8D4D4"/>
            </a:solidFill>
            <a:prstDash val="solid"/>
          </a:ln>
        </p:spPr>
      </p:sp>
      <p:sp>
        <p:nvSpPr>
          <p:cNvPr id="9" name="Text 6"/>
          <p:cNvSpPr/>
          <p:nvPr/>
        </p:nvSpPr>
        <p:spPr>
          <a:xfrm>
            <a:off x="10389394" y="4274344"/>
            <a:ext cx="2695575" cy="336947"/>
          </a:xfrm>
          <a:prstGeom prst="rect">
            <a:avLst/>
          </a:prstGeom>
          <a:noFill/>
        </p:spPr>
        <p:txBody>
          <a:bodyPr wrap="none" lIns="0" tIns="0" rIns="0" bIns="0" rtlCol="0" anchor="t"/>
          <a:lstStyle/>
          <a:p>
            <a:pPr marL="0" indent="0" algn="l">
              <a:lnSpc>
                <a:spcPts val="2650"/>
              </a:lnSpc>
              <a:buNone/>
            </a:pPr>
            <a:r>
              <a:rPr lang="en-US" sz="2100" dirty="0">
                <a:solidFill>
                  <a:srgbClr val="000000"/>
                </a:solidFill>
                <a:latin typeface="Nunito Semi Bold" pitchFamily="34" charset="0"/>
                <a:ea typeface="Nunito Semi Bold" pitchFamily="34" charset="-122"/>
                <a:cs typeface="Nunito Semi Bold" pitchFamily="34" charset="-120"/>
              </a:rPr>
              <a:t>Class Selectors</a:t>
            </a:r>
            <a:endParaRPr lang="en-US" sz="2100" dirty="0"/>
          </a:p>
        </p:txBody>
      </p:sp>
      <p:sp>
        <p:nvSpPr>
          <p:cNvPr id="10" name="Text 7"/>
          <p:cNvSpPr/>
          <p:nvPr/>
        </p:nvSpPr>
        <p:spPr>
          <a:xfrm>
            <a:off x="10389394" y="4740593"/>
            <a:ext cx="3263027" cy="689848"/>
          </a:xfrm>
          <a:prstGeom prst="rect">
            <a:avLst/>
          </a:prstGeom>
          <a:noFill/>
        </p:spPr>
        <p:txBody>
          <a:bodyPr wrap="square" lIns="0" tIns="0" rIns="0" bIns="0" rtlCol="0" anchor="t"/>
          <a:lstStyle/>
          <a:p>
            <a:pPr marL="0" indent="0" algn="l">
              <a:lnSpc>
                <a:spcPts val="2700"/>
              </a:lnSpc>
              <a:buNone/>
            </a:pPr>
            <a:r>
              <a:rPr lang="en-US" sz="1650" dirty="0">
                <a:solidFill>
                  <a:srgbClr val="000000"/>
                </a:solidFill>
                <a:latin typeface="Nunito Semi Bold" pitchFamily="34" charset="0"/>
                <a:ea typeface="PT Sans" panose="020B0503020203020204" pitchFamily="34" charset="-122"/>
                <a:cs typeface="PT Sans" panose="020B0503020203020204" pitchFamily="34" charset="-120"/>
              </a:rPr>
              <a:t>Apply styles to multiple elements using a custom class name.</a:t>
            </a:r>
            <a:endParaRPr lang="en-US" sz="1650" dirty="0">
              <a:latin typeface="Nunito Semi Bold" pitchFamily="34" charset="0"/>
            </a:endParaRPr>
          </a:p>
        </p:txBody>
      </p:sp>
      <p:sp>
        <p:nvSpPr>
          <p:cNvPr id="11" name="Shape 8"/>
          <p:cNvSpPr/>
          <p:nvPr/>
        </p:nvSpPr>
        <p:spPr>
          <a:xfrm>
            <a:off x="6241137" y="5869305"/>
            <a:ext cx="7634526" cy="1257657"/>
          </a:xfrm>
          <a:prstGeom prst="roundRect">
            <a:avLst>
              <a:gd name="adj" fmla="val 7202"/>
            </a:avLst>
          </a:prstGeom>
          <a:solidFill>
            <a:srgbClr val="F2EEEE"/>
          </a:solidFill>
          <a:ln w="7620">
            <a:solidFill>
              <a:srgbClr val="D8D4D4"/>
            </a:solidFill>
            <a:prstDash val="solid"/>
          </a:ln>
        </p:spPr>
      </p:sp>
      <p:sp>
        <p:nvSpPr>
          <p:cNvPr id="12" name="Text 9"/>
          <p:cNvSpPr/>
          <p:nvPr/>
        </p:nvSpPr>
        <p:spPr>
          <a:xfrm>
            <a:off x="6464379" y="6092547"/>
            <a:ext cx="2695575" cy="336947"/>
          </a:xfrm>
          <a:prstGeom prst="rect">
            <a:avLst/>
          </a:prstGeom>
          <a:noFill/>
        </p:spPr>
        <p:txBody>
          <a:bodyPr wrap="none" lIns="0" tIns="0" rIns="0" bIns="0" rtlCol="0" anchor="t"/>
          <a:lstStyle/>
          <a:p>
            <a:pPr marL="0" indent="0" algn="l">
              <a:lnSpc>
                <a:spcPts val="2650"/>
              </a:lnSpc>
              <a:buNone/>
            </a:pPr>
            <a:r>
              <a:rPr lang="en-US" sz="2100" dirty="0">
                <a:solidFill>
                  <a:srgbClr val="000000"/>
                </a:solidFill>
                <a:latin typeface="Nunito Semi Bold" pitchFamily="34" charset="0"/>
                <a:ea typeface="Nunito Semi Bold" pitchFamily="34" charset="-122"/>
                <a:cs typeface="Nunito Semi Bold" pitchFamily="34" charset="-120"/>
              </a:rPr>
              <a:t>ID Selectors</a:t>
            </a:r>
            <a:endParaRPr lang="en-US" sz="2100" dirty="0"/>
          </a:p>
        </p:txBody>
      </p:sp>
      <p:sp>
        <p:nvSpPr>
          <p:cNvPr id="13" name="Text 10"/>
          <p:cNvSpPr/>
          <p:nvPr/>
        </p:nvSpPr>
        <p:spPr>
          <a:xfrm>
            <a:off x="6464379" y="6558796"/>
            <a:ext cx="7188041" cy="344924"/>
          </a:xfrm>
          <a:prstGeom prst="rect">
            <a:avLst/>
          </a:prstGeom>
          <a:noFill/>
        </p:spPr>
        <p:txBody>
          <a:bodyPr wrap="none" lIns="0" tIns="0" rIns="0" bIns="0" rtlCol="0" anchor="t"/>
          <a:lstStyle/>
          <a:p>
            <a:pPr marL="0" indent="0" algn="l">
              <a:lnSpc>
                <a:spcPts val="2700"/>
              </a:lnSpc>
              <a:buNone/>
            </a:pPr>
            <a:r>
              <a:rPr lang="en-US" sz="1650" dirty="0">
                <a:solidFill>
                  <a:srgbClr val="000000"/>
                </a:solidFill>
                <a:latin typeface="Nunito Semi Bold" pitchFamily="34" charset="0"/>
                <a:ea typeface="PT Sans" panose="020B0503020203020204" pitchFamily="34" charset="-122"/>
                <a:cs typeface="PT Sans" panose="020B0503020203020204" pitchFamily="34" charset="-120"/>
              </a:rPr>
              <a:t>Target a unique element on the page with a specific ID.</a:t>
            </a:r>
            <a:endParaRPr lang="en-US" sz="1650" dirty="0">
              <a:latin typeface="Nunito Semi Bold" pitchFamily="34" charset="0"/>
            </a:endParaRPr>
          </a:p>
        </p:txBody>
      </p:sp>
      <p:pic>
        <p:nvPicPr>
          <p:cNvPr id="14" name="Image 1" descr="preencoded.png"/>
          <p:cNvPicPr>
            <a:picLocks noChangeAspect="1"/>
          </p:cNvPicPr>
          <p:nvPr/>
        </p:nvPicPr>
        <p:blipFill>
          <a:blip r:embed="rId2"/>
          <a:stretch>
            <a:fillRect/>
          </a:stretch>
        </p:blipFill>
        <p:spPr>
          <a:xfrm>
            <a:off x="13013055" y="335280"/>
            <a:ext cx="1137920" cy="533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98270"/>
            <a:ext cx="12204144" cy="708779"/>
          </a:xfrm>
          <a:prstGeom prst="rect">
            <a:avLst/>
          </a:prstGeom>
          <a:noFill/>
        </p:spPr>
        <p:txBody>
          <a:bodyPr wrap="none" lIns="0" tIns="0" rIns="0" bIns="0" rtlCol="0" anchor="t"/>
          <a:lstStyle/>
          <a:p>
            <a:pPr marL="0" indent="0" algn="l">
              <a:lnSpc>
                <a:spcPts val="5550"/>
              </a:lnSpc>
              <a:buNone/>
            </a:pPr>
            <a:r>
              <a:rPr lang="en-US" sz="4800" b="1" dirty="0">
                <a:solidFill>
                  <a:srgbClr val="E04F00"/>
                </a:solidFill>
                <a:latin typeface="Nunito Semi Bold" pitchFamily="34" charset="0"/>
                <a:ea typeface="Nunito Semi Bold" pitchFamily="34" charset="-122"/>
                <a:cs typeface="Nunito Semi Bold" pitchFamily="34" charset="-120"/>
              </a:rPr>
              <a:t>Core Properties &amp; Values: Bringing Style to Life</a:t>
            </a:r>
            <a:endParaRPr lang="en-US" sz="4800" b="1" dirty="0">
              <a:solidFill>
                <a:srgbClr val="E04F00"/>
              </a:solidFill>
              <a:latin typeface="Nunito Semi Bold" pitchFamily="34" charset="0"/>
              <a:ea typeface="Nunito Semi Bold" pitchFamily="34" charset="-122"/>
              <a:cs typeface="Nunito Semi Bold" pitchFamily="34" charset="-120"/>
            </a:endParaRPr>
          </a:p>
        </p:txBody>
      </p:sp>
      <p:sp>
        <p:nvSpPr>
          <p:cNvPr id="3" name="Text 1"/>
          <p:cNvSpPr/>
          <p:nvPr/>
        </p:nvSpPr>
        <p:spPr>
          <a:xfrm>
            <a:off x="793790" y="2560677"/>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CSS properties define what you want to style, and values define how. Common properties include colour, font-size, and background. These combinations bring your designs to life.</a:t>
            </a:r>
            <a:endParaRPr lang="en-US" sz="1750" dirty="0">
              <a:latin typeface="Nunito Semi Bold" pitchFamily="34" charset="0"/>
            </a:endParaRPr>
          </a:p>
        </p:txBody>
      </p:sp>
      <p:sp>
        <p:nvSpPr>
          <p:cNvPr id="4" name="Shape 2"/>
          <p:cNvSpPr/>
          <p:nvPr/>
        </p:nvSpPr>
        <p:spPr>
          <a:xfrm>
            <a:off x="793790" y="3541633"/>
            <a:ext cx="13042821" cy="3289697"/>
          </a:xfrm>
          <a:prstGeom prst="roundRect">
            <a:avLst>
              <a:gd name="adj" fmla="val 2896"/>
            </a:avLst>
          </a:prstGeom>
          <a:noFill/>
          <a:ln w="7620">
            <a:solidFill>
              <a:srgbClr val="000000">
                <a:alpha val="8000"/>
              </a:srgbClr>
            </a:solidFill>
            <a:prstDash val="solid"/>
          </a:ln>
        </p:spPr>
      </p:sp>
      <p:sp>
        <p:nvSpPr>
          <p:cNvPr id="5" name="Shape 3"/>
          <p:cNvSpPr/>
          <p:nvPr/>
        </p:nvSpPr>
        <p:spPr>
          <a:xfrm>
            <a:off x="801410" y="3549253"/>
            <a:ext cx="13026271" cy="650319"/>
          </a:xfrm>
          <a:prstGeom prst="rect">
            <a:avLst/>
          </a:prstGeom>
          <a:solidFill>
            <a:srgbClr val="FFFFFF">
              <a:alpha val="4000"/>
            </a:srgbClr>
          </a:solidFill>
        </p:spPr>
      </p:sp>
      <p:sp>
        <p:nvSpPr>
          <p:cNvPr id="6" name="Text 4"/>
          <p:cNvSpPr/>
          <p:nvPr/>
        </p:nvSpPr>
        <p:spPr>
          <a:xfrm>
            <a:off x="1029653" y="3692962"/>
            <a:ext cx="3884176" cy="362903"/>
          </a:xfrm>
          <a:prstGeom prst="rect">
            <a:avLst/>
          </a:prstGeom>
          <a:noFill/>
        </p:spPr>
        <p:txBody>
          <a:bodyPr wrap="none" lIns="0" tIns="0" rIns="0" bIns="0" rtlCol="0" anchor="t"/>
          <a:lstStyle/>
          <a:p>
            <a:pPr marL="0" indent="0" algn="l">
              <a:lnSpc>
                <a:spcPts val="2850"/>
              </a:lnSpc>
              <a:buNone/>
            </a:pPr>
            <a:r>
              <a:rPr lang="en-US" sz="1750" b="1" dirty="0">
                <a:solidFill>
                  <a:srgbClr val="CC4800"/>
                </a:solidFill>
                <a:latin typeface="PT Sans" panose="020B0503020203020204" pitchFamily="34" charset="0"/>
                <a:ea typeface="PT Sans" panose="020B0503020203020204" pitchFamily="34" charset="-122"/>
                <a:cs typeface="PT Sans" panose="020B0503020203020204" pitchFamily="34" charset="-120"/>
              </a:rPr>
              <a:t>Property</a:t>
            </a:r>
            <a:endParaRPr lang="en-US" sz="1750" dirty="0"/>
          </a:p>
        </p:txBody>
      </p:sp>
      <p:sp>
        <p:nvSpPr>
          <p:cNvPr id="7" name="Text 5"/>
          <p:cNvSpPr/>
          <p:nvPr/>
        </p:nvSpPr>
        <p:spPr>
          <a:xfrm>
            <a:off x="5375077" y="3692962"/>
            <a:ext cx="3880366" cy="362903"/>
          </a:xfrm>
          <a:prstGeom prst="rect">
            <a:avLst/>
          </a:prstGeom>
          <a:noFill/>
        </p:spPr>
        <p:txBody>
          <a:bodyPr wrap="none" lIns="0" tIns="0" rIns="0" bIns="0" rtlCol="0" anchor="t"/>
          <a:lstStyle/>
          <a:p>
            <a:pPr marL="0" indent="0" algn="l">
              <a:lnSpc>
                <a:spcPts val="2850"/>
              </a:lnSpc>
              <a:buNone/>
            </a:pPr>
            <a:r>
              <a:rPr lang="en-US" sz="1750" b="1" dirty="0">
                <a:solidFill>
                  <a:srgbClr val="CC4800"/>
                </a:solidFill>
                <a:latin typeface="PT Sans" panose="020B0503020203020204" pitchFamily="34" charset="0"/>
                <a:ea typeface="PT Sans" panose="020B0503020203020204" pitchFamily="34" charset="-122"/>
                <a:cs typeface="PT Sans" panose="020B0503020203020204" pitchFamily="34" charset="-120"/>
              </a:rPr>
              <a:t>Description</a:t>
            </a:r>
            <a:endParaRPr lang="en-US" sz="1750" dirty="0"/>
          </a:p>
        </p:txBody>
      </p:sp>
      <p:sp>
        <p:nvSpPr>
          <p:cNvPr id="8" name="Text 6"/>
          <p:cNvSpPr/>
          <p:nvPr/>
        </p:nvSpPr>
        <p:spPr>
          <a:xfrm>
            <a:off x="9716691" y="3692962"/>
            <a:ext cx="3884176" cy="362903"/>
          </a:xfrm>
          <a:prstGeom prst="rect">
            <a:avLst/>
          </a:prstGeom>
          <a:noFill/>
        </p:spPr>
        <p:txBody>
          <a:bodyPr wrap="none" lIns="0" tIns="0" rIns="0" bIns="0" rtlCol="0" anchor="t"/>
          <a:lstStyle/>
          <a:p>
            <a:pPr marL="0" indent="0" algn="l">
              <a:lnSpc>
                <a:spcPts val="2850"/>
              </a:lnSpc>
              <a:buNone/>
            </a:pPr>
            <a:r>
              <a:rPr lang="en-US" sz="1750" b="1" dirty="0">
                <a:solidFill>
                  <a:srgbClr val="CC4800"/>
                </a:solidFill>
                <a:latin typeface="PT Sans" panose="020B0503020203020204" pitchFamily="34" charset="0"/>
                <a:ea typeface="PT Sans" panose="020B0503020203020204" pitchFamily="34" charset="-122"/>
                <a:cs typeface="PT Sans" panose="020B0503020203020204" pitchFamily="34" charset="-120"/>
              </a:rPr>
              <a:t>Example</a:t>
            </a:r>
            <a:endParaRPr lang="en-US" sz="1750" dirty="0"/>
          </a:p>
        </p:txBody>
      </p:sp>
      <p:sp>
        <p:nvSpPr>
          <p:cNvPr id="9" name="Shape 7"/>
          <p:cNvSpPr/>
          <p:nvPr/>
        </p:nvSpPr>
        <p:spPr>
          <a:xfrm>
            <a:off x="801410" y="4199573"/>
            <a:ext cx="13026271" cy="657939"/>
          </a:xfrm>
          <a:prstGeom prst="rect">
            <a:avLst/>
          </a:prstGeom>
          <a:solidFill>
            <a:srgbClr val="000000">
              <a:alpha val="4000"/>
            </a:srgbClr>
          </a:solidFill>
        </p:spPr>
      </p:sp>
      <p:sp>
        <p:nvSpPr>
          <p:cNvPr id="10" name="Text 8"/>
          <p:cNvSpPr/>
          <p:nvPr/>
        </p:nvSpPr>
        <p:spPr>
          <a:xfrm>
            <a:off x="1029653" y="4343281"/>
            <a:ext cx="388417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color</a:t>
            </a:r>
            <a:endParaRPr lang="en-US" sz="1750" dirty="0">
              <a:latin typeface="Nunito Semi Bold" pitchFamily="34" charset="0"/>
            </a:endParaRPr>
          </a:p>
        </p:txBody>
      </p:sp>
      <p:sp>
        <p:nvSpPr>
          <p:cNvPr id="11" name="Text 9"/>
          <p:cNvSpPr/>
          <p:nvPr/>
        </p:nvSpPr>
        <p:spPr>
          <a:xfrm>
            <a:off x="5375077" y="4343281"/>
            <a:ext cx="388036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Sets text colour.</a:t>
            </a:r>
            <a:endParaRPr lang="en-US" sz="1750" dirty="0">
              <a:latin typeface="Nunito Semi Bold" pitchFamily="34" charset="0"/>
            </a:endParaRPr>
          </a:p>
        </p:txBody>
      </p:sp>
      <p:sp>
        <p:nvSpPr>
          <p:cNvPr id="12" name="Text 10"/>
          <p:cNvSpPr/>
          <p:nvPr/>
        </p:nvSpPr>
        <p:spPr>
          <a:xfrm>
            <a:off x="9716691" y="4343281"/>
            <a:ext cx="3884176" cy="370523"/>
          </a:xfrm>
          <a:prstGeom prst="rect">
            <a:avLst/>
          </a:prstGeom>
          <a:noFill/>
        </p:spPr>
        <p:txBody>
          <a:bodyPr wrap="none" lIns="0" tIns="0" rIns="0" bIns="0" rtlCol="0" anchor="t"/>
          <a:lstStyle/>
          <a:p>
            <a:pPr marL="0" indent="0" algn="l">
              <a:lnSpc>
                <a:spcPts val="2850"/>
              </a:lnSpc>
              <a:buNone/>
            </a:pPr>
            <a:r>
              <a:rPr lang="en-US" sz="1750" dirty="0">
                <a:solidFill>
                  <a:srgbClr val="CC4800"/>
                </a:solidFill>
                <a:highlight>
                  <a:srgbClr val="FFDECC"/>
                </a:highlight>
                <a:latin typeface="Consolas" panose="020B0609020204030204" pitchFamily="34" charset="0"/>
                <a:ea typeface="Consolas" panose="020B0609020204030204" pitchFamily="34" charset="-122"/>
                <a:cs typeface="Consolas" panose="020B0609020204030204" pitchFamily="34" charset="-120"/>
              </a:rPr>
              <a:t>color: blue;</a:t>
            </a:r>
            <a:endParaRPr lang="en-US" sz="1750" dirty="0"/>
          </a:p>
        </p:txBody>
      </p:sp>
      <p:sp>
        <p:nvSpPr>
          <p:cNvPr id="13" name="Shape 11"/>
          <p:cNvSpPr/>
          <p:nvPr/>
        </p:nvSpPr>
        <p:spPr>
          <a:xfrm>
            <a:off x="801410" y="4857512"/>
            <a:ext cx="13026271" cy="657939"/>
          </a:xfrm>
          <a:prstGeom prst="rect">
            <a:avLst/>
          </a:prstGeom>
          <a:solidFill>
            <a:srgbClr val="FFFFFF">
              <a:alpha val="4000"/>
            </a:srgbClr>
          </a:solidFill>
        </p:spPr>
      </p:sp>
      <p:sp>
        <p:nvSpPr>
          <p:cNvPr id="14" name="Text 12"/>
          <p:cNvSpPr/>
          <p:nvPr/>
        </p:nvSpPr>
        <p:spPr>
          <a:xfrm>
            <a:off x="1029653" y="5001220"/>
            <a:ext cx="388417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font-family</a:t>
            </a:r>
            <a:endParaRPr lang="en-US" sz="1750" dirty="0">
              <a:latin typeface="Nunito Semi Bold" pitchFamily="34" charset="0"/>
            </a:endParaRPr>
          </a:p>
        </p:txBody>
      </p:sp>
      <p:sp>
        <p:nvSpPr>
          <p:cNvPr id="15" name="Text 13"/>
          <p:cNvSpPr/>
          <p:nvPr/>
        </p:nvSpPr>
        <p:spPr>
          <a:xfrm>
            <a:off x="5375077" y="5001220"/>
            <a:ext cx="388036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Changes text font.</a:t>
            </a:r>
            <a:endParaRPr lang="en-US" sz="1750" dirty="0">
              <a:latin typeface="Nunito Semi Bold" pitchFamily="34" charset="0"/>
            </a:endParaRPr>
          </a:p>
        </p:txBody>
      </p:sp>
      <p:sp>
        <p:nvSpPr>
          <p:cNvPr id="16" name="Text 14"/>
          <p:cNvSpPr/>
          <p:nvPr/>
        </p:nvSpPr>
        <p:spPr>
          <a:xfrm>
            <a:off x="9716691" y="5001220"/>
            <a:ext cx="3884176" cy="370523"/>
          </a:xfrm>
          <a:prstGeom prst="rect">
            <a:avLst/>
          </a:prstGeom>
          <a:noFill/>
        </p:spPr>
        <p:txBody>
          <a:bodyPr wrap="none" lIns="0" tIns="0" rIns="0" bIns="0" rtlCol="0" anchor="t"/>
          <a:lstStyle/>
          <a:p>
            <a:pPr marL="0" indent="0" algn="l">
              <a:lnSpc>
                <a:spcPts val="2850"/>
              </a:lnSpc>
              <a:buNone/>
            </a:pPr>
            <a:r>
              <a:rPr lang="en-US" sz="1750" dirty="0">
                <a:solidFill>
                  <a:srgbClr val="CC4800"/>
                </a:solidFill>
                <a:highlight>
                  <a:srgbClr val="FFDECC"/>
                </a:highlight>
                <a:latin typeface="Consolas" panose="020B0609020204030204" pitchFamily="34" charset="0"/>
                <a:ea typeface="Consolas" panose="020B0609020204030204" pitchFamily="34" charset="-122"/>
                <a:cs typeface="Consolas" panose="020B0609020204030204" pitchFamily="34" charset="-120"/>
              </a:rPr>
              <a:t>font-family: Arial;</a:t>
            </a:r>
            <a:endParaRPr lang="en-US" sz="1750" dirty="0"/>
          </a:p>
        </p:txBody>
      </p:sp>
      <p:sp>
        <p:nvSpPr>
          <p:cNvPr id="17" name="Shape 15"/>
          <p:cNvSpPr/>
          <p:nvPr/>
        </p:nvSpPr>
        <p:spPr>
          <a:xfrm>
            <a:off x="801410" y="5515451"/>
            <a:ext cx="13026271" cy="657939"/>
          </a:xfrm>
          <a:prstGeom prst="rect">
            <a:avLst/>
          </a:prstGeom>
          <a:solidFill>
            <a:srgbClr val="000000">
              <a:alpha val="4000"/>
            </a:srgbClr>
          </a:solidFill>
        </p:spPr>
      </p:sp>
      <p:sp>
        <p:nvSpPr>
          <p:cNvPr id="18" name="Text 16"/>
          <p:cNvSpPr/>
          <p:nvPr/>
        </p:nvSpPr>
        <p:spPr>
          <a:xfrm>
            <a:off x="1029653" y="5659160"/>
            <a:ext cx="388417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background-color</a:t>
            </a:r>
            <a:endParaRPr lang="en-US" sz="1750" dirty="0">
              <a:latin typeface="Nunito Semi Bold" pitchFamily="34" charset="0"/>
            </a:endParaRPr>
          </a:p>
        </p:txBody>
      </p:sp>
      <p:sp>
        <p:nvSpPr>
          <p:cNvPr id="19" name="Text 17"/>
          <p:cNvSpPr/>
          <p:nvPr/>
        </p:nvSpPr>
        <p:spPr>
          <a:xfrm>
            <a:off x="5375077" y="5659160"/>
            <a:ext cx="388036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Sets element background.</a:t>
            </a:r>
            <a:endParaRPr lang="en-US" sz="1750" dirty="0">
              <a:latin typeface="Nunito Semi Bold" pitchFamily="34" charset="0"/>
            </a:endParaRPr>
          </a:p>
        </p:txBody>
      </p:sp>
      <p:sp>
        <p:nvSpPr>
          <p:cNvPr id="20" name="Text 18"/>
          <p:cNvSpPr/>
          <p:nvPr/>
        </p:nvSpPr>
        <p:spPr>
          <a:xfrm>
            <a:off x="9716691" y="5659160"/>
            <a:ext cx="3884176" cy="370523"/>
          </a:xfrm>
          <a:prstGeom prst="rect">
            <a:avLst/>
          </a:prstGeom>
          <a:noFill/>
        </p:spPr>
        <p:txBody>
          <a:bodyPr wrap="none" lIns="0" tIns="0" rIns="0" bIns="0" rtlCol="0" anchor="t"/>
          <a:lstStyle/>
          <a:p>
            <a:pPr marL="0" indent="0" algn="l">
              <a:lnSpc>
                <a:spcPts val="2850"/>
              </a:lnSpc>
              <a:buNone/>
            </a:pPr>
            <a:r>
              <a:rPr lang="en-US" sz="1750" dirty="0">
                <a:solidFill>
                  <a:srgbClr val="CC4800"/>
                </a:solidFill>
                <a:highlight>
                  <a:srgbClr val="FFDECC"/>
                </a:highlight>
                <a:latin typeface="Consolas" panose="020B0609020204030204" pitchFamily="34" charset="0"/>
                <a:ea typeface="Consolas" panose="020B0609020204030204" pitchFamily="34" charset="-122"/>
                <a:cs typeface="Consolas" panose="020B0609020204030204" pitchFamily="34" charset="-120"/>
              </a:rPr>
              <a:t>background-color: #f0f0f0;</a:t>
            </a:r>
            <a:endParaRPr lang="en-US" sz="1750" dirty="0"/>
          </a:p>
        </p:txBody>
      </p:sp>
      <p:sp>
        <p:nvSpPr>
          <p:cNvPr id="21" name="Shape 19"/>
          <p:cNvSpPr/>
          <p:nvPr/>
        </p:nvSpPr>
        <p:spPr>
          <a:xfrm>
            <a:off x="801410" y="6173391"/>
            <a:ext cx="13026271" cy="650319"/>
          </a:xfrm>
          <a:prstGeom prst="rect">
            <a:avLst/>
          </a:prstGeom>
          <a:solidFill>
            <a:srgbClr val="FFFFFF">
              <a:alpha val="4000"/>
            </a:srgbClr>
          </a:solidFill>
        </p:spPr>
        <p:txBody>
          <a:bodyPr/>
          <a:lstStyle/>
          <a:p>
            <a:endParaRPr lang="en-US" dirty="0"/>
          </a:p>
        </p:txBody>
      </p:sp>
      <p:sp>
        <p:nvSpPr>
          <p:cNvPr id="22" name="Text 20"/>
          <p:cNvSpPr/>
          <p:nvPr/>
        </p:nvSpPr>
        <p:spPr>
          <a:xfrm>
            <a:off x="1029653" y="6317099"/>
            <a:ext cx="388417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margin</a:t>
            </a:r>
            <a:endParaRPr lang="en-US" sz="1750" dirty="0">
              <a:latin typeface="Nunito Semi Bold" pitchFamily="34" charset="0"/>
            </a:endParaRPr>
          </a:p>
        </p:txBody>
      </p:sp>
      <p:sp>
        <p:nvSpPr>
          <p:cNvPr id="23" name="Text 21"/>
          <p:cNvSpPr/>
          <p:nvPr/>
        </p:nvSpPr>
        <p:spPr>
          <a:xfrm>
            <a:off x="5375077" y="6317099"/>
            <a:ext cx="388036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Adds outer spacing.</a:t>
            </a:r>
            <a:endParaRPr lang="en-US" sz="1750" dirty="0">
              <a:latin typeface="Nunito Semi Bold" pitchFamily="34" charset="0"/>
            </a:endParaRPr>
          </a:p>
        </p:txBody>
      </p:sp>
      <p:sp>
        <p:nvSpPr>
          <p:cNvPr id="24" name="Text 22"/>
          <p:cNvSpPr/>
          <p:nvPr/>
        </p:nvSpPr>
        <p:spPr>
          <a:xfrm>
            <a:off x="9716691" y="6317099"/>
            <a:ext cx="3884176" cy="362903"/>
          </a:xfrm>
          <a:prstGeom prst="rect">
            <a:avLst/>
          </a:prstGeom>
          <a:noFill/>
        </p:spPr>
        <p:txBody>
          <a:bodyPr wrap="none" lIns="0" tIns="0" rIns="0" bIns="0" rtlCol="0" anchor="t"/>
          <a:lstStyle/>
          <a:p>
            <a:pPr marL="0" indent="0" algn="l">
              <a:lnSpc>
                <a:spcPts val="2850"/>
              </a:lnSpc>
              <a:buNone/>
            </a:pPr>
            <a:r>
              <a:rPr lang="en-US" sz="1750" dirty="0">
                <a:solidFill>
                  <a:srgbClr val="CC4800"/>
                </a:solidFill>
                <a:highlight>
                  <a:srgbClr val="FFDECC"/>
                </a:highlight>
                <a:latin typeface="Consolas" panose="020B0609020204030204" pitchFamily="34" charset="0"/>
                <a:ea typeface="Consolas" panose="020B0609020204030204" pitchFamily="34" charset="-122"/>
                <a:cs typeface="Consolas" panose="020B0609020204030204" pitchFamily="34" charset="-120"/>
              </a:rPr>
              <a:t>margin: 10px; </a:t>
            </a:r>
            <a:endParaRPr lang="en-US" sz="1750" dirty="0"/>
          </a:p>
        </p:txBody>
      </p:sp>
      <p:pic>
        <p:nvPicPr>
          <p:cNvPr id="25" name="Image 1" descr="preencoded.png"/>
          <p:cNvPicPr>
            <a:picLocks noChangeAspect="1"/>
          </p:cNvPicPr>
          <p:nvPr/>
        </p:nvPicPr>
        <p:blipFill>
          <a:blip r:embed="rId1"/>
          <a:stretch>
            <a:fillRect/>
          </a:stretch>
        </p:blipFill>
        <p:spPr>
          <a:xfrm>
            <a:off x="13360360" y="498714"/>
            <a:ext cx="806410" cy="3777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4023" y="592455"/>
            <a:ext cx="13122354" cy="1346597"/>
          </a:xfrm>
          <a:prstGeom prst="rect">
            <a:avLst/>
          </a:prstGeom>
          <a:noFill/>
        </p:spPr>
        <p:txBody>
          <a:bodyPr wrap="square" lIns="0" tIns="0" rIns="0" bIns="0" rtlCol="0" anchor="t"/>
          <a:lstStyle/>
          <a:p>
            <a:pPr marL="0" indent="0" algn="l">
              <a:lnSpc>
                <a:spcPts val="5300"/>
              </a:lnSpc>
              <a:buNone/>
            </a:pPr>
            <a:r>
              <a:rPr lang="en-US" sz="4400" b="1" dirty="0">
                <a:solidFill>
                  <a:srgbClr val="E04F00"/>
                </a:solidFill>
                <a:latin typeface="Nunito Semi Bold" pitchFamily="34" charset="0"/>
                <a:ea typeface="Nunito Semi Bold" pitchFamily="34" charset="-122"/>
                <a:cs typeface="Nunito Semi Bold" pitchFamily="34" charset="-120"/>
              </a:rPr>
              <a:t>Understanding the Box Model: Every Element is a Box!</a:t>
            </a:r>
            <a:endParaRPr lang="en-US" sz="4400" b="1" dirty="0">
              <a:solidFill>
                <a:srgbClr val="E04F00"/>
              </a:solidFill>
              <a:latin typeface="Nunito Semi Bold" pitchFamily="34" charset="0"/>
              <a:ea typeface="Nunito Semi Bold" pitchFamily="34" charset="-122"/>
              <a:cs typeface="Nunito Semi Bold" pitchFamily="34" charset="-120"/>
            </a:endParaRPr>
          </a:p>
        </p:txBody>
      </p:sp>
      <p:sp>
        <p:nvSpPr>
          <p:cNvPr id="3" name="Text 1"/>
          <p:cNvSpPr/>
          <p:nvPr/>
        </p:nvSpPr>
        <p:spPr>
          <a:xfrm>
            <a:off x="754023" y="2369939"/>
            <a:ext cx="13122354" cy="689610"/>
          </a:xfrm>
          <a:prstGeom prst="rect">
            <a:avLst/>
          </a:prstGeom>
          <a:noFill/>
        </p:spPr>
        <p:txBody>
          <a:bodyPr wrap="square" lIns="0" tIns="0" rIns="0" bIns="0" rtlCol="0" anchor="t"/>
          <a:lstStyle/>
          <a:p>
            <a:pPr marL="0" indent="0" algn="l">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Every HTML element is essentially a box. The CSS Box Model describes how elements are rendered, including their content, padding, border, and margin. Understanding this model is fundamental for precise layout control.</a:t>
            </a:r>
            <a:endParaRPr lang="en-US" sz="1650" dirty="0">
              <a:latin typeface="Nunito Semi Bold" pitchFamily="34" charset="0"/>
            </a:endParaRPr>
          </a:p>
        </p:txBody>
      </p:sp>
      <p:sp>
        <p:nvSpPr>
          <p:cNvPr id="4" name="Text 2"/>
          <p:cNvSpPr/>
          <p:nvPr/>
        </p:nvSpPr>
        <p:spPr>
          <a:xfrm>
            <a:off x="2002512" y="3791545"/>
            <a:ext cx="2693194" cy="336590"/>
          </a:xfrm>
          <a:prstGeom prst="rect">
            <a:avLst/>
          </a:prstGeom>
          <a:noFill/>
        </p:spPr>
        <p:txBody>
          <a:bodyPr wrap="none" lIns="0" tIns="0" rIns="0" bIns="0" rtlCol="0" anchor="t"/>
          <a:lstStyle/>
          <a:p>
            <a:pPr marL="0" indent="0" algn="r">
              <a:lnSpc>
                <a:spcPts val="2650"/>
              </a:lnSpc>
              <a:buNone/>
            </a:pPr>
            <a:r>
              <a:rPr lang="en-US" sz="2100" dirty="0">
                <a:solidFill>
                  <a:srgbClr val="CC4800"/>
                </a:solidFill>
                <a:latin typeface="Nunito Semi Bold" pitchFamily="34" charset="0"/>
                <a:ea typeface="Nunito Semi Bold" pitchFamily="34" charset="-122"/>
                <a:cs typeface="Nunito Semi Bold" pitchFamily="34" charset="-120"/>
              </a:rPr>
              <a:t>Content</a:t>
            </a:r>
            <a:endParaRPr lang="en-US" sz="2100" dirty="0"/>
          </a:p>
        </p:txBody>
      </p:sp>
      <p:sp>
        <p:nvSpPr>
          <p:cNvPr id="5" name="Text 3"/>
          <p:cNvSpPr/>
          <p:nvPr/>
        </p:nvSpPr>
        <p:spPr>
          <a:xfrm>
            <a:off x="754023" y="4257318"/>
            <a:ext cx="3941683" cy="689610"/>
          </a:xfrm>
          <a:prstGeom prst="rect">
            <a:avLst/>
          </a:prstGeom>
          <a:noFill/>
        </p:spPr>
        <p:txBody>
          <a:bodyPr wrap="square" lIns="0" tIns="0" rIns="0" bIns="0" rtlCol="0" anchor="t"/>
          <a:lstStyle/>
          <a:p>
            <a:pPr marL="0" indent="0" algn="r">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The actual text or images within the element.</a:t>
            </a:r>
            <a:endParaRPr lang="en-US" sz="1650" dirty="0">
              <a:latin typeface="Nunito Semi Bold" pitchFamily="34" charset="0"/>
            </a:endParaRPr>
          </a:p>
        </p:txBody>
      </p:sp>
      <p:sp>
        <p:nvSpPr>
          <p:cNvPr id="8" name="Text 4"/>
          <p:cNvSpPr/>
          <p:nvPr/>
        </p:nvSpPr>
        <p:spPr>
          <a:xfrm>
            <a:off x="9934694" y="3963948"/>
            <a:ext cx="2693194" cy="336590"/>
          </a:xfrm>
          <a:prstGeom prst="rect">
            <a:avLst/>
          </a:prstGeom>
          <a:noFill/>
        </p:spPr>
        <p:txBody>
          <a:bodyPr wrap="none" lIns="0" tIns="0" rIns="0" bIns="0" rtlCol="0" anchor="t"/>
          <a:lstStyle/>
          <a:p>
            <a:pPr marL="0" indent="0" algn="l">
              <a:lnSpc>
                <a:spcPts val="2650"/>
              </a:lnSpc>
              <a:buNone/>
            </a:pPr>
            <a:r>
              <a:rPr lang="en-US" sz="2100" dirty="0">
                <a:solidFill>
                  <a:srgbClr val="CC4800"/>
                </a:solidFill>
                <a:latin typeface="Nunito Semi Bold" pitchFamily="34" charset="0"/>
                <a:ea typeface="Nunito Semi Bold" pitchFamily="34" charset="-122"/>
                <a:cs typeface="Nunito Semi Bold" pitchFamily="34" charset="-120"/>
              </a:rPr>
              <a:t>Padding</a:t>
            </a:r>
            <a:endParaRPr lang="en-US" sz="2100" dirty="0"/>
          </a:p>
        </p:txBody>
      </p:sp>
      <p:sp>
        <p:nvSpPr>
          <p:cNvPr id="9" name="Text 5"/>
          <p:cNvSpPr/>
          <p:nvPr/>
        </p:nvSpPr>
        <p:spPr>
          <a:xfrm>
            <a:off x="9934694" y="4429720"/>
            <a:ext cx="3941683" cy="344805"/>
          </a:xfrm>
          <a:prstGeom prst="rect">
            <a:avLst/>
          </a:prstGeom>
          <a:noFill/>
        </p:spPr>
        <p:txBody>
          <a:bodyPr wrap="none" lIns="0" tIns="0" rIns="0" bIns="0" rtlCol="0" anchor="t"/>
          <a:lstStyle/>
          <a:p>
            <a:pPr marL="0" indent="0" algn="l">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Space between content and border.</a:t>
            </a:r>
            <a:endParaRPr lang="en-US" sz="1650" dirty="0">
              <a:latin typeface="Nunito Semi Bold" pitchFamily="34" charset="0"/>
            </a:endParaRPr>
          </a:p>
        </p:txBody>
      </p:sp>
      <p:sp>
        <p:nvSpPr>
          <p:cNvPr id="12" name="Text 6"/>
          <p:cNvSpPr/>
          <p:nvPr/>
        </p:nvSpPr>
        <p:spPr>
          <a:xfrm>
            <a:off x="9934694" y="6421874"/>
            <a:ext cx="2693194" cy="336590"/>
          </a:xfrm>
          <a:prstGeom prst="rect">
            <a:avLst/>
          </a:prstGeom>
          <a:noFill/>
        </p:spPr>
        <p:txBody>
          <a:bodyPr wrap="none" lIns="0" tIns="0" rIns="0" bIns="0" rtlCol="0" anchor="t"/>
          <a:lstStyle/>
          <a:p>
            <a:pPr marL="0" indent="0" algn="l">
              <a:lnSpc>
                <a:spcPts val="2650"/>
              </a:lnSpc>
              <a:buNone/>
            </a:pPr>
            <a:r>
              <a:rPr lang="en-US" sz="2100" dirty="0">
                <a:solidFill>
                  <a:srgbClr val="CC4800"/>
                </a:solidFill>
                <a:latin typeface="Nunito Semi Bold" pitchFamily="34" charset="0"/>
                <a:ea typeface="Nunito Semi Bold" pitchFamily="34" charset="-122"/>
                <a:cs typeface="Nunito Semi Bold" pitchFamily="34" charset="-120"/>
              </a:rPr>
              <a:t>Border</a:t>
            </a:r>
            <a:endParaRPr lang="en-US" sz="2100" dirty="0"/>
          </a:p>
        </p:txBody>
      </p:sp>
      <p:sp>
        <p:nvSpPr>
          <p:cNvPr id="13" name="Text 7"/>
          <p:cNvSpPr/>
          <p:nvPr/>
        </p:nvSpPr>
        <p:spPr>
          <a:xfrm>
            <a:off x="9934694" y="6887647"/>
            <a:ext cx="3941683" cy="344805"/>
          </a:xfrm>
          <a:prstGeom prst="rect">
            <a:avLst/>
          </a:prstGeom>
          <a:noFill/>
        </p:spPr>
        <p:txBody>
          <a:bodyPr wrap="none" lIns="0" tIns="0" rIns="0" bIns="0" rtlCol="0" anchor="t"/>
          <a:lstStyle/>
          <a:p>
            <a:pPr marL="0" indent="0" algn="l">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A line around padding and content.</a:t>
            </a:r>
            <a:endParaRPr lang="en-US" sz="1650" dirty="0">
              <a:latin typeface="Nunito Semi Bold" pitchFamily="34" charset="0"/>
            </a:endParaRPr>
          </a:p>
        </p:txBody>
      </p:sp>
      <p:sp>
        <p:nvSpPr>
          <p:cNvPr id="16" name="Text 8"/>
          <p:cNvSpPr/>
          <p:nvPr/>
        </p:nvSpPr>
        <p:spPr>
          <a:xfrm>
            <a:off x="2002512" y="6249472"/>
            <a:ext cx="2693194" cy="336590"/>
          </a:xfrm>
          <a:prstGeom prst="rect">
            <a:avLst/>
          </a:prstGeom>
          <a:noFill/>
        </p:spPr>
        <p:txBody>
          <a:bodyPr wrap="none" lIns="0" tIns="0" rIns="0" bIns="0" rtlCol="0" anchor="t"/>
          <a:lstStyle/>
          <a:p>
            <a:pPr marL="0" indent="0" algn="r">
              <a:lnSpc>
                <a:spcPts val="2650"/>
              </a:lnSpc>
              <a:buNone/>
            </a:pPr>
            <a:r>
              <a:rPr lang="en-US" sz="2100" dirty="0">
                <a:solidFill>
                  <a:srgbClr val="CC4800"/>
                </a:solidFill>
                <a:latin typeface="Nunito Semi Bold" pitchFamily="34" charset="0"/>
                <a:ea typeface="Nunito Semi Bold" pitchFamily="34" charset="-122"/>
                <a:cs typeface="Nunito Semi Bold" pitchFamily="34" charset="-120"/>
              </a:rPr>
              <a:t>Margin</a:t>
            </a:r>
            <a:endParaRPr lang="en-US" sz="2100" dirty="0"/>
          </a:p>
        </p:txBody>
      </p:sp>
      <p:sp>
        <p:nvSpPr>
          <p:cNvPr id="17" name="Text 9"/>
          <p:cNvSpPr/>
          <p:nvPr/>
        </p:nvSpPr>
        <p:spPr>
          <a:xfrm>
            <a:off x="754023" y="6715244"/>
            <a:ext cx="3941683" cy="689610"/>
          </a:xfrm>
          <a:prstGeom prst="rect">
            <a:avLst/>
          </a:prstGeom>
          <a:noFill/>
        </p:spPr>
        <p:txBody>
          <a:bodyPr wrap="square" lIns="0" tIns="0" rIns="0" bIns="0" rtlCol="0" anchor="t"/>
          <a:lstStyle/>
          <a:p>
            <a:pPr marL="0" indent="0" algn="r">
              <a:lnSpc>
                <a:spcPts val="2700"/>
              </a:lnSpc>
              <a:buNone/>
            </a:pPr>
            <a:r>
              <a:rPr lang="en-US" sz="1650" dirty="0">
                <a:solidFill>
                  <a:srgbClr val="CC4800"/>
                </a:solidFill>
                <a:latin typeface="Nunito Semi Bold" pitchFamily="34" charset="0"/>
                <a:ea typeface="PT Sans" panose="020B0503020203020204" pitchFamily="34" charset="-122"/>
                <a:cs typeface="PT Sans" panose="020B0503020203020204" pitchFamily="34" charset="-120"/>
              </a:rPr>
              <a:t>Space outside the border, separating elements.</a:t>
            </a:r>
            <a:endParaRPr lang="en-US" sz="1650" dirty="0">
              <a:latin typeface="Nunito Semi Bold" pitchFamily="34" charset="0"/>
            </a:endParaRPr>
          </a:p>
        </p:txBody>
      </p:sp>
      <p:pic>
        <p:nvPicPr>
          <p:cNvPr id="21" name="Image 1" descr="preencoded.png"/>
          <p:cNvPicPr>
            <a:picLocks noChangeAspect="1"/>
          </p:cNvPicPr>
          <p:nvPr/>
        </p:nvPicPr>
        <p:blipFill>
          <a:blip r:embed="rId1"/>
          <a:stretch>
            <a:fillRect/>
          </a:stretch>
        </p:blipFill>
        <p:spPr>
          <a:xfrm>
            <a:off x="327458" y="7514107"/>
            <a:ext cx="806410" cy="377785"/>
          </a:xfrm>
          <a:prstGeom prst="rect">
            <a:avLst/>
          </a:prstGeom>
        </p:spPr>
      </p:pic>
      <p:pic>
        <p:nvPicPr>
          <p:cNvPr id="20" name="Picture 19" descr="box-model"/>
          <p:cNvPicPr>
            <a:picLocks noChangeAspect="1"/>
          </p:cNvPicPr>
          <p:nvPr/>
        </p:nvPicPr>
        <p:blipFill>
          <a:blip r:embed="rId2"/>
          <a:stretch>
            <a:fillRect/>
          </a:stretch>
        </p:blipFill>
        <p:spPr>
          <a:xfrm>
            <a:off x="4944745" y="4128135"/>
            <a:ext cx="4465955" cy="2103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2696"/>
          </a:xfrm>
          <a:prstGeom prst="rect">
            <a:avLst/>
          </a:prstGeom>
        </p:spPr>
      </p:pic>
      <p:sp>
        <p:nvSpPr>
          <p:cNvPr id="3" name="Text 0"/>
          <p:cNvSpPr/>
          <p:nvPr/>
        </p:nvSpPr>
        <p:spPr>
          <a:xfrm>
            <a:off x="667345" y="524351"/>
            <a:ext cx="7809309" cy="1191816"/>
          </a:xfrm>
          <a:prstGeom prst="rect">
            <a:avLst/>
          </a:prstGeom>
          <a:noFill/>
        </p:spPr>
        <p:txBody>
          <a:bodyPr wrap="square" lIns="0" tIns="0" rIns="0" bIns="0" rtlCol="0" anchor="t"/>
          <a:lstStyle/>
          <a:p>
            <a:pPr marL="0" indent="0" algn="l">
              <a:lnSpc>
                <a:spcPts val="4650"/>
              </a:lnSpc>
              <a:buNone/>
            </a:pPr>
            <a:r>
              <a:rPr lang="en-US" sz="4400" b="1" dirty="0">
                <a:solidFill>
                  <a:srgbClr val="E04F00"/>
                </a:solidFill>
                <a:latin typeface="Nunito Semi Bold" pitchFamily="34" charset="0"/>
                <a:ea typeface="Nunito Semi Bold" pitchFamily="34" charset="-122"/>
                <a:cs typeface="Nunito Semi Bold" pitchFamily="34" charset="-120"/>
              </a:rPr>
              <a:t>Layout Essentials: Flexbox for Flexible Designs</a:t>
            </a:r>
            <a:endParaRPr lang="en-US" sz="4400" b="1" dirty="0">
              <a:solidFill>
                <a:srgbClr val="E04F00"/>
              </a:solidFill>
              <a:latin typeface="Nunito Semi Bold" pitchFamily="34" charset="0"/>
              <a:ea typeface="Nunito Semi Bold" pitchFamily="34" charset="-122"/>
              <a:cs typeface="Nunito Semi Bold" pitchFamily="34" charset="-120"/>
            </a:endParaRPr>
          </a:p>
        </p:txBody>
      </p:sp>
      <p:sp>
        <p:nvSpPr>
          <p:cNvPr id="4" name="Text 1"/>
          <p:cNvSpPr/>
          <p:nvPr/>
        </p:nvSpPr>
        <p:spPr>
          <a:xfrm>
            <a:off x="667345" y="2002155"/>
            <a:ext cx="7809309" cy="915472"/>
          </a:xfrm>
          <a:prstGeom prst="rect">
            <a:avLst/>
          </a:prstGeom>
          <a:noFill/>
        </p:spPr>
        <p:txBody>
          <a:bodyPr wrap="square" lIns="0" tIns="0" rIns="0" bIns="0" rtlCol="0" anchor="t"/>
          <a:lstStyle/>
          <a:p>
            <a:pPr marL="0" indent="0" algn="l">
              <a:lnSpc>
                <a:spcPts val="2400"/>
              </a:lnSpc>
              <a:buNone/>
            </a:pPr>
            <a:r>
              <a:rPr lang="en-US" sz="1500" dirty="0">
                <a:solidFill>
                  <a:srgbClr val="CC4800"/>
                </a:solidFill>
                <a:latin typeface="Nunito Semi Bold" pitchFamily="34" charset="0"/>
                <a:ea typeface="PT Sans" panose="020B0503020203020204" pitchFamily="34" charset="-122"/>
                <a:cs typeface="PT Sans" panose="020B0503020203020204" pitchFamily="34" charset="-120"/>
              </a:rPr>
              <a:t>Flexbox is a powerful CSS layout module. It provides an efficient way to arrange, align, and distribute space among items in a container. It's essential for creating flexible and responsive designs across devices.</a:t>
            </a:r>
            <a:endParaRPr lang="en-US" sz="1500" dirty="0">
              <a:latin typeface="Nunito Semi Bold" pitchFamily="34" charset="0"/>
            </a:endParaRPr>
          </a:p>
        </p:txBody>
      </p:sp>
      <p:pic>
        <p:nvPicPr>
          <p:cNvPr id="5" name="Image 1" descr="preencoded.png"/>
          <p:cNvPicPr>
            <a:picLocks noChangeAspect="1"/>
          </p:cNvPicPr>
          <p:nvPr/>
        </p:nvPicPr>
        <p:blipFill>
          <a:blip r:embed="rId2"/>
          <a:stretch>
            <a:fillRect/>
          </a:stretch>
        </p:blipFill>
        <p:spPr>
          <a:xfrm>
            <a:off x="667345" y="3132058"/>
            <a:ext cx="953453" cy="1144072"/>
          </a:xfrm>
          <a:prstGeom prst="rect">
            <a:avLst/>
          </a:prstGeom>
        </p:spPr>
      </p:pic>
      <p:sp>
        <p:nvSpPr>
          <p:cNvPr id="6" name="Text 2"/>
          <p:cNvSpPr/>
          <p:nvPr/>
        </p:nvSpPr>
        <p:spPr>
          <a:xfrm>
            <a:off x="1811417" y="3322677"/>
            <a:ext cx="2383631" cy="297894"/>
          </a:xfrm>
          <a:prstGeom prst="rect">
            <a:avLst/>
          </a:prstGeom>
          <a:noFill/>
        </p:spPr>
        <p:txBody>
          <a:bodyPr wrap="none" lIns="0" tIns="0" rIns="0" bIns="0" rtlCol="0" anchor="t"/>
          <a:lstStyle/>
          <a:p>
            <a:pPr marL="0" indent="0" algn="l">
              <a:lnSpc>
                <a:spcPts val="2300"/>
              </a:lnSpc>
              <a:buNone/>
            </a:pPr>
            <a:r>
              <a:rPr lang="en-US" sz="1850" dirty="0">
                <a:solidFill>
                  <a:srgbClr val="CC4800"/>
                </a:solidFill>
                <a:latin typeface="Nunito Semi Bold" pitchFamily="34" charset="0"/>
                <a:ea typeface="Nunito Semi Bold" pitchFamily="34" charset="-122"/>
                <a:cs typeface="Nunito Semi Bold" pitchFamily="34" charset="-120"/>
              </a:rPr>
              <a:t>Flex Container</a:t>
            </a:r>
            <a:endParaRPr lang="en-US" sz="1850" dirty="0"/>
          </a:p>
        </p:txBody>
      </p:sp>
      <p:sp>
        <p:nvSpPr>
          <p:cNvPr id="7" name="Text 3"/>
          <p:cNvSpPr/>
          <p:nvPr/>
        </p:nvSpPr>
        <p:spPr>
          <a:xfrm>
            <a:off x="1811417" y="3734872"/>
            <a:ext cx="6665238" cy="305157"/>
          </a:xfrm>
          <a:prstGeom prst="rect">
            <a:avLst/>
          </a:prstGeom>
          <a:noFill/>
        </p:spPr>
        <p:txBody>
          <a:bodyPr wrap="none" lIns="0" tIns="0" rIns="0" bIns="0" rtlCol="0" anchor="t"/>
          <a:lstStyle/>
          <a:p>
            <a:pPr marL="0" indent="0" algn="l">
              <a:lnSpc>
                <a:spcPts val="2400"/>
              </a:lnSpc>
              <a:buNone/>
            </a:pPr>
            <a:r>
              <a:rPr lang="en-US" sz="1500" dirty="0">
                <a:solidFill>
                  <a:srgbClr val="CC4800"/>
                </a:solidFill>
                <a:latin typeface="Nunito Semi Bold" pitchFamily="34" charset="0"/>
                <a:ea typeface="PT Sans" panose="020B0503020203020204" pitchFamily="34" charset="-122"/>
                <a:cs typeface="PT Sans" panose="020B0503020203020204" pitchFamily="34" charset="-120"/>
              </a:rPr>
              <a:t>The parent element that holds flex items.</a:t>
            </a:r>
            <a:endParaRPr lang="en-US" sz="1500" dirty="0">
              <a:latin typeface="Nunito Semi Bold" pitchFamily="34" charset="0"/>
            </a:endParaRPr>
          </a:p>
        </p:txBody>
      </p:sp>
      <p:pic>
        <p:nvPicPr>
          <p:cNvPr id="8" name="Image 2" descr="preencoded.png"/>
          <p:cNvPicPr>
            <a:picLocks noChangeAspect="1"/>
          </p:cNvPicPr>
          <p:nvPr/>
        </p:nvPicPr>
        <p:blipFill>
          <a:blip r:embed="rId2"/>
          <a:stretch>
            <a:fillRect/>
          </a:stretch>
        </p:blipFill>
        <p:spPr>
          <a:xfrm>
            <a:off x="667345" y="4276130"/>
            <a:ext cx="953453" cy="1144072"/>
          </a:xfrm>
          <a:prstGeom prst="rect">
            <a:avLst/>
          </a:prstGeom>
        </p:spPr>
      </p:pic>
      <p:sp>
        <p:nvSpPr>
          <p:cNvPr id="9" name="Text 4"/>
          <p:cNvSpPr/>
          <p:nvPr/>
        </p:nvSpPr>
        <p:spPr>
          <a:xfrm>
            <a:off x="1811417" y="4466749"/>
            <a:ext cx="2383631" cy="297894"/>
          </a:xfrm>
          <a:prstGeom prst="rect">
            <a:avLst/>
          </a:prstGeom>
          <a:noFill/>
        </p:spPr>
        <p:txBody>
          <a:bodyPr wrap="none" lIns="0" tIns="0" rIns="0" bIns="0" rtlCol="0" anchor="t"/>
          <a:lstStyle/>
          <a:p>
            <a:pPr marL="0" indent="0" algn="l">
              <a:lnSpc>
                <a:spcPts val="2300"/>
              </a:lnSpc>
              <a:buNone/>
            </a:pPr>
            <a:r>
              <a:rPr lang="en-US" sz="1850" dirty="0">
                <a:solidFill>
                  <a:srgbClr val="CC4800"/>
                </a:solidFill>
                <a:latin typeface="Nunito Semi Bold" pitchFamily="34" charset="0"/>
                <a:ea typeface="Nunito Semi Bold" pitchFamily="34" charset="-122"/>
                <a:cs typeface="Nunito Semi Bold" pitchFamily="34" charset="-120"/>
              </a:rPr>
              <a:t>Flex Items</a:t>
            </a:r>
            <a:endParaRPr lang="en-US" sz="1850" dirty="0"/>
          </a:p>
        </p:txBody>
      </p:sp>
      <p:sp>
        <p:nvSpPr>
          <p:cNvPr id="10" name="Text 5"/>
          <p:cNvSpPr/>
          <p:nvPr/>
        </p:nvSpPr>
        <p:spPr>
          <a:xfrm>
            <a:off x="1811417" y="4878943"/>
            <a:ext cx="6665238" cy="305157"/>
          </a:xfrm>
          <a:prstGeom prst="rect">
            <a:avLst/>
          </a:prstGeom>
          <a:noFill/>
        </p:spPr>
        <p:txBody>
          <a:bodyPr wrap="none" lIns="0" tIns="0" rIns="0" bIns="0" rtlCol="0" anchor="t"/>
          <a:lstStyle/>
          <a:p>
            <a:pPr marL="0" indent="0" algn="l">
              <a:lnSpc>
                <a:spcPts val="2400"/>
              </a:lnSpc>
              <a:buNone/>
            </a:pPr>
            <a:r>
              <a:rPr lang="en-US" sz="1500" dirty="0">
                <a:solidFill>
                  <a:srgbClr val="CC4800"/>
                </a:solidFill>
                <a:latin typeface="Nunito Semi Bold" pitchFamily="34" charset="0"/>
                <a:ea typeface="PT Sans" panose="020B0503020203020204" pitchFamily="34" charset="-122"/>
                <a:cs typeface="PT Sans" panose="020B0503020203020204" pitchFamily="34" charset="-120"/>
              </a:rPr>
              <a:t>The children elements within the flex container.</a:t>
            </a:r>
            <a:endParaRPr lang="en-US" sz="1500" dirty="0">
              <a:latin typeface="Nunito Semi Bold" pitchFamily="34" charset="0"/>
            </a:endParaRPr>
          </a:p>
        </p:txBody>
      </p:sp>
      <p:pic>
        <p:nvPicPr>
          <p:cNvPr id="11" name="Image 3" descr="preencoded.png"/>
          <p:cNvPicPr>
            <a:picLocks noChangeAspect="1"/>
          </p:cNvPicPr>
          <p:nvPr/>
        </p:nvPicPr>
        <p:blipFill>
          <a:blip r:embed="rId3"/>
          <a:stretch>
            <a:fillRect/>
          </a:stretch>
        </p:blipFill>
        <p:spPr>
          <a:xfrm>
            <a:off x="667345" y="5420201"/>
            <a:ext cx="953453" cy="1144072"/>
          </a:xfrm>
          <a:prstGeom prst="rect">
            <a:avLst/>
          </a:prstGeom>
        </p:spPr>
      </p:pic>
      <p:sp>
        <p:nvSpPr>
          <p:cNvPr id="12" name="Text 6"/>
          <p:cNvSpPr/>
          <p:nvPr/>
        </p:nvSpPr>
        <p:spPr>
          <a:xfrm>
            <a:off x="1811417" y="5610820"/>
            <a:ext cx="2383631" cy="297894"/>
          </a:xfrm>
          <a:prstGeom prst="rect">
            <a:avLst/>
          </a:prstGeom>
          <a:noFill/>
        </p:spPr>
        <p:txBody>
          <a:bodyPr wrap="none" lIns="0" tIns="0" rIns="0" bIns="0" rtlCol="0" anchor="t"/>
          <a:lstStyle/>
          <a:p>
            <a:pPr marL="0" indent="0" algn="l">
              <a:lnSpc>
                <a:spcPts val="2300"/>
              </a:lnSpc>
              <a:buNone/>
            </a:pPr>
            <a:r>
              <a:rPr lang="en-US" sz="1850" dirty="0">
                <a:solidFill>
                  <a:srgbClr val="CC4800"/>
                </a:solidFill>
                <a:latin typeface="Nunito Semi Bold" pitchFamily="34" charset="0"/>
                <a:ea typeface="Nunito Semi Bold" pitchFamily="34" charset="-122"/>
                <a:cs typeface="Nunito Semi Bold" pitchFamily="34" charset="-120"/>
              </a:rPr>
              <a:t>Main Axis</a:t>
            </a:r>
            <a:endParaRPr lang="en-US" sz="1850" dirty="0"/>
          </a:p>
        </p:txBody>
      </p:sp>
      <p:sp>
        <p:nvSpPr>
          <p:cNvPr id="13" name="Text 7"/>
          <p:cNvSpPr/>
          <p:nvPr/>
        </p:nvSpPr>
        <p:spPr>
          <a:xfrm>
            <a:off x="1811417" y="6023015"/>
            <a:ext cx="6665238" cy="305157"/>
          </a:xfrm>
          <a:prstGeom prst="rect">
            <a:avLst/>
          </a:prstGeom>
          <a:noFill/>
        </p:spPr>
        <p:txBody>
          <a:bodyPr wrap="none" lIns="0" tIns="0" rIns="0" bIns="0" rtlCol="0" anchor="t"/>
          <a:lstStyle/>
          <a:p>
            <a:pPr marL="0" indent="0" algn="l">
              <a:lnSpc>
                <a:spcPts val="2400"/>
              </a:lnSpc>
              <a:buNone/>
            </a:pPr>
            <a:r>
              <a:rPr lang="en-US" sz="1500" dirty="0">
                <a:solidFill>
                  <a:srgbClr val="CC4800"/>
                </a:solidFill>
                <a:latin typeface="Nunito Semi Bold" pitchFamily="34" charset="0"/>
                <a:ea typeface="PT Sans" panose="020B0503020203020204" pitchFamily="34" charset="-122"/>
                <a:cs typeface="PT Sans" panose="020B0503020203020204" pitchFamily="34" charset="-120"/>
              </a:rPr>
              <a:t>Primary direction for item placement.</a:t>
            </a:r>
            <a:endParaRPr lang="en-US" sz="1500" dirty="0">
              <a:latin typeface="Nunito Semi Bold" pitchFamily="34" charset="0"/>
            </a:endParaRPr>
          </a:p>
        </p:txBody>
      </p:sp>
      <p:pic>
        <p:nvPicPr>
          <p:cNvPr id="14" name="Image 4" descr="preencoded.png"/>
          <p:cNvPicPr>
            <a:picLocks noChangeAspect="1"/>
          </p:cNvPicPr>
          <p:nvPr/>
        </p:nvPicPr>
        <p:blipFill>
          <a:blip r:embed="rId4"/>
          <a:stretch>
            <a:fillRect/>
          </a:stretch>
        </p:blipFill>
        <p:spPr>
          <a:xfrm>
            <a:off x="667345" y="6564273"/>
            <a:ext cx="953453" cy="1144072"/>
          </a:xfrm>
          <a:prstGeom prst="rect">
            <a:avLst/>
          </a:prstGeom>
        </p:spPr>
      </p:pic>
      <p:sp>
        <p:nvSpPr>
          <p:cNvPr id="15" name="Text 8"/>
          <p:cNvSpPr/>
          <p:nvPr/>
        </p:nvSpPr>
        <p:spPr>
          <a:xfrm>
            <a:off x="1811417" y="6754892"/>
            <a:ext cx="2383631" cy="297894"/>
          </a:xfrm>
          <a:prstGeom prst="rect">
            <a:avLst/>
          </a:prstGeom>
          <a:noFill/>
        </p:spPr>
        <p:txBody>
          <a:bodyPr wrap="none" lIns="0" tIns="0" rIns="0" bIns="0" rtlCol="0" anchor="t"/>
          <a:lstStyle/>
          <a:p>
            <a:pPr marL="0" indent="0" algn="l">
              <a:lnSpc>
                <a:spcPts val="2300"/>
              </a:lnSpc>
              <a:buNone/>
            </a:pPr>
            <a:r>
              <a:rPr lang="en-US" sz="1850" dirty="0">
                <a:solidFill>
                  <a:srgbClr val="CC4800"/>
                </a:solidFill>
                <a:latin typeface="Nunito Semi Bold" pitchFamily="34" charset="0"/>
                <a:ea typeface="Nunito Semi Bold" pitchFamily="34" charset="-122"/>
                <a:cs typeface="Nunito Semi Bold" pitchFamily="34" charset="-120"/>
              </a:rPr>
              <a:t>Cross Axis</a:t>
            </a:r>
            <a:endParaRPr lang="en-US" sz="1850" dirty="0"/>
          </a:p>
        </p:txBody>
      </p:sp>
      <p:sp>
        <p:nvSpPr>
          <p:cNvPr id="16" name="Text 9"/>
          <p:cNvSpPr/>
          <p:nvPr/>
        </p:nvSpPr>
        <p:spPr>
          <a:xfrm>
            <a:off x="1811417" y="7167086"/>
            <a:ext cx="6665238" cy="305157"/>
          </a:xfrm>
          <a:prstGeom prst="rect">
            <a:avLst/>
          </a:prstGeom>
          <a:noFill/>
        </p:spPr>
        <p:txBody>
          <a:bodyPr wrap="none" lIns="0" tIns="0" rIns="0" bIns="0" rtlCol="0" anchor="t"/>
          <a:lstStyle/>
          <a:p>
            <a:pPr marL="0" indent="0" algn="l">
              <a:lnSpc>
                <a:spcPts val="2400"/>
              </a:lnSpc>
              <a:buNone/>
            </a:pPr>
            <a:r>
              <a:rPr lang="en-US" sz="1500" dirty="0">
                <a:solidFill>
                  <a:srgbClr val="CC4800"/>
                </a:solidFill>
                <a:latin typeface="Nunito Semi Bold" pitchFamily="34" charset="0"/>
                <a:ea typeface="PT Sans" panose="020B0503020203020204" pitchFamily="34" charset="-122"/>
                <a:cs typeface="PT Sans" panose="020B0503020203020204" pitchFamily="34" charset="-120"/>
              </a:rPr>
              <a:t>Perpendicular to the main axis for alignment</a:t>
            </a:r>
            <a:r>
              <a:rPr lang="en-US" sz="1500" dirty="0">
                <a:solidFill>
                  <a:srgbClr val="CC4800"/>
                </a:solidFill>
                <a:latin typeface="PT Sans" panose="020B0503020203020204" pitchFamily="34" charset="0"/>
                <a:ea typeface="PT Sans" panose="020B0503020203020204" pitchFamily="34" charset="-122"/>
                <a:cs typeface="PT Sans" panose="020B0503020203020204" pitchFamily="34" charset="-120"/>
              </a:rPr>
              <a:t>.</a:t>
            </a:r>
            <a:endParaRPr lang="en-US" sz="1500" dirty="0"/>
          </a:p>
        </p:txBody>
      </p:sp>
      <p:pic>
        <p:nvPicPr>
          <p:cNvPr id="17" name="Image 1" descr="preencoded.png"/>
          <p:cNvPicPr>
            <a:picLocks noChangeAspect="1"/>
          </p:cNvPicPr>
          <p:nvPr/>
        </p:nvPicPr>
        <p:blipFill>
          <a:blip r:embed="rId5"/>
          <a:stretch>
            <a:fillRect/>
          </a:stretch>
        </p:blipFill>
        <p:spPr>
          <a:xfrm>
            <a:off x="154023" y="135840"/>
            <a:ext cx="677072" cy="3171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83663"/>
            <a:ext cx="10659785" cy="708779"/>
          </a:xfrm>
          <a:prstGeom prst="rect">
            <a:avLst/>
          </a:prstGeom>
          <a:noFill/>
        </p:spPr>
        <p:txBody>
          <a:bodyPr wrap="none" lIns="0" tIns="0" rIns="0" bIns="0" rtlCol="0" anchor="t"/>
          <a:lstStyle/>
          <a:p>
            <a:pPr marL="0" indent="0" algn="l">
              <a:lnSpc>
                <a:spcPts val="5550"/>
              </a:lnSpc>
              <a:buNone/>
            </a:pPr>
            <a:r>
              <a:rPr lang="en-US" sz="4800" b="1" dirty="0">
                <a:solidFill>
                  <a:srgbClr val="E04F00"/>
                </a:solidFill>
                <a:latin typeface="Nunito Semi Bold" pitchFamily="34" charset="0"/>
                <a:ea typeface="Nunito Semi Bold" pitchFamily="34" charset="-122"/>
                <a:cs typeface="Nunito Semi Bold" pitchFamily="34" charset="-120"/>
              </a:rPr>
              <a:t>Debugging Your Styles: Tools for Success</a:t>
            </a:r>
            <a:endParaRPr lang="en-US" sz="4800" b="1" dirty="0">
              <a:solidFill>
                <a:srgbClr val="E04F00"/>
              </a:solidFill>
              <a:latin typeface="Nunito Semi Bold" pitchFamily="34" charset="0"/>
              <a:ea typeface="Nunito Semi Bold" pitchFamily="34" charset="-122"/>
              <a:cs typeface="Nunito Semi Bold" pitchFamily="34" charset="-120"/>
            </a:endParaRPr>
          </a:p>
        </p:txBody>
      </p:sp>
      <p:sp>
        <p:nvSpPr>
          <p:cNvPr id="3" name="Text 1"/>
          <p:cNvSpPr/>
          <p:nvPr/>
        </p:nvSpPr>
        <p:spPr>
          <a:xfrm>
            <a:off x="793790" y="2846070"/>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Debugging is an essential part of web development. Browser developer tools are invaluable for inspecting CSS, identifying issues, and testing changes in real-time. Learn to use these tools effectively.</a:t>
            </a:r>
            <a:endParaRPr lang="en-US" sz="1750" dirty="0">
              <a:latin typeface="Nunito Semi Bold" pitchFamily="34" charset="0"/>
            </a:endParaRPr>
          </a:p>
        </p:txBody>
      </p:sp>
      <p:sp>
        <p:nvSpPr>
          <p:cNvPr id="4" name="Text 2"/>
          <p:cNvSpPr/>
          <p:nvPr/>
        </p:nvSpPr>
        <p:spPr>
          <a:xfrm>
            <a:off x="793790" y="405384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4F00"/>
                </a:solidFill>
                <a:latin typeface="Nunito Semi Bold" pitchFamily="34" charset="0"/>
                <a:ea typeface="Nunito Semi Bold" pitchFamily="34" charset="-122"/>
                <a:cs typeface="Nunito Semi Bold" pitchFamily="34" charset="-120"/>
              </a:rPr>
              <a:t>Inspect Elements</a:t>
            </a:r>
            <a:endParaRPr lang="en-US" sz="2200" dirty="0"/>
          </a:p>
        </p:txBody>
      </p:sp>
      <p:sp>
        <p:nvSpPr>
          <p:cNvPr id="5" name="Text 3"/>
          <p:cNvSpPr/>
          <p:nvPr/>
        </p:nvSpPr>
        <p:spPr>
          <a:xfrm>
            <a:off x="793790" y="4634984"/>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Right-click on any element to inspect its HTML and applied CSS. View computed styles and inheritance.</a:t>
            </a:r>
            <a:endParaRPr lang="en-US" sz="1750" dirty="0">
              <a:latin typeface="Nunito Semi Bold" pitchFamily="34" charset="0"/>
            </a:endParaRPr>
          </a:p>
        </p:txBody>
      </p:sp>
      <p:sp>
        <p:nvSpPr>
          <p:cNvPr id="6" name="Text 4"/>
          <p:cNvSpPr/>
          <p:nvPr/>
        </p:nvSpPr>
        <p:spPr>
          <a:xfrm>
            <a:off x="7599521" y="405384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4F00"/>
                </a:solidFill>
                <a:latin typeface="Nunito Semi Bold" pitchFamily="34" charset="0"/>
                <a:ea typeface="Nunito Semi Bold" pitchFamily="34" charset="-122"/>
                <a:cs typeface="Nunito Semi Bold" pitchFamily="34" charset="-120"/>
              </a:rPr>
              <a:t>Live Editing</a:t>
            </a:r>
            <a:endParaRPr lang="en-US" sz="2200" dirty="0"/>
          </a:p>
        </p:txBody>
      </p:sp>
      <p:sp>
        <p:nvSpPr>
          <p:cNvPr id="7" name="Text 5"/>
          <p:cNvSpPr/>
          <p:nvPr/>
        </p:nvSpPr>
        <p:spPr>
          <a:xfrm>
            <a:off x="7599521" y="4634984"/>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CC4800"/>
                </a:solidFill>
                <a:latin typeface="Nunito Semi Bold" pitchFamily="34" charset="0"/>
                <a:ea typeface="PT Sans" panose="020B0503020203020204" pitchFamily="34" charset="-122"/>
                <a:cs typeface="PT Sans" panose="020B0503020203020204" pitchFamily="34" charset="-120"/>
              </a:rPr>
              <a:t>Make temporary CSS changes directly in the browser. See results instantly without modifying source code.</a:t>
            </a:r>
            <a:endParaRPr lang="en-US" sz="1750" dirty="0">
              <a:latin typeface="Nunito Semi Bold" pitchFamily="34" charset="0"/>
            </a:endParaRPr>
          </a:p>
        </p:txBody>
      </p:sp>
      <p:pic>
        <p:nvPicPr>
          <p:cNvPr id="9" name="Image 1" descr="preencoded.png"/>
          <p:cNvPicPr>
            <a:picLocks noChangeAspect="1"/>
          </p:cNvPicPr>
          <p:nvPr/>
        </p:nvPicPr>
        <p:blipFill>
          <a:blip r:embed="rId1"/>
          <a:stretch>
            <a:fillRect/>
          </a:stretch>
        </p:blipFill>
        <p:spPr>
          <a:xfrm>
            <a:off x="13538956" y="214670"/>
            <a:ext cx="806410" cy="377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4007" y="769858"/>
            <a:ext cx="12614196" cy="557213"/>
          </a:xfrm>
          <a:prstGeom prst="rect">
            <a:avLst/>
          </a:prstGeom>
          <a:noFill/>
        </p:spPr>
        <p:txBody>
          <a:bodyPr wrap="none" lIns="0" tIns="0" rIns="0" bIns="0" rtlCol="0" anchor="t"/>
          <a:lstStyle/>
          <a:p>
            <a:pPr marL="0" indent="0" algn="l">
              <a:lnSpc>
                <a:spcPts val="4350"/>
              </a:lnSpc>
              <a:buNone/>
            </a:pPr>
            <a:r>
              <a:rPr lang="en-US" sz="3600" b="1" dirty="0">
                <a:solidFill>
                  <a:srgbClr val="E04F00"/>
                </a:solidFill>
                <a:latin typeface="Nunito Semi Bold" pitchFamily="34" charset="0"/>
                <a:ea typeface="Nunito Semi Bold" pitchFamily="34" charset="-122"/>
                <a:cs typeface="Nunito Semi Bold" pitchFamily="34" charset="-120"/>
              </a:rPr>
              <a:t>Your CSS Journey Begins: Key Takeaways &amp; Further Resources</a:t>
            </a:r>
            <a:endParaRPr lang="en-US" sz="3600" b="1" dirty="0">
              <a:solidFill>
                <a:srgbClr val="E04F00"/>
              </a:solidFill>
              <a:latin typeface="Nunito Semi Bold" pitchFamily="34" charset="0"/>
              <a:ea typeface="Nunito Semi Bold" pitchFamily="34" charset="-122"/>
              <a:cs typeface="Nunito Semi Bold" pitchFamily="34" charset="-120"/>
            </a:endParaRPr>
          </a:p>
        </p:txBody>
      </p:sp>
      <p:sp>
        <p:nvSpPr>
          <p:cNvPr id="3" name="Shape 1"/>
          <p:cNvSpPr/>
          <p:nvPr/>
        </p:nvSpPr>
        <p:spPr>
          <a:xfrm>
            <a:off x="624007" y="1683544"/>
            <a:ext cx="401122" cy="401122"/>
          </a:xfrm>
          <a:prstGeom prst="roundRect">
            <a:avLst>
              <a:gd name="adj" fmla="val 18668"/>
            </a:avLst>
          </a:prstGeom>
          <a:solidFill>
            <a:srgbClr val="F2EEEE"/>
          </a:solidFill>
          <a:ln w="7620">
            <a:solidFill>
              <a:srgbClr val="D8D4D4"/>
            </a:solidFill>
            <a:prstDash val="solid"/>
          </a:ln>
        </p:spPr>
      </p:sp>
      <p:sp>
        <p:nvSpPr>
          <p:cNvPr id="4" name="Text 2"/>
          <p:cNvSpPr/>
          <p:nvPr/>
        </p:nvSpPr>
        <p:spPr>
          <a:xfrm>
            <a:off x="1203365" y="1744742"/>
            <a:ext cx="2228612" cy="278606"/>
          </a:xfrm>
          <a:prstGeom prst="rect">
            <a:avLst/>
          </a:prstGeom>
          <a:noFill/>
        </p:spPr>
        <p:txBody>
          <a:bodyPr wrap="none" lIns="0" tIns="0" rIns="0" bIns="0" rtlCol="0" anchor="t"/>
          <a:lstStyle/>
          <a:p>
            <a:pPr marL="0" indent="0" algn="l">
              <a:lnSpc>
                <a:spcPts val="2150"/>
              </a:lnSpc>
              <a:buNone/>
            </a:pPr>
            <a:r>
              <a:rPr lang="en-US" sz="2400" dirty="0">
                <a:solidFill>
                  <a:srgbClr val="CC4800"/>
                </a:solidFill>
                <a:latin typeface="Nunito Semi Bold" pitchFamily="34" charset="0"/>
                <a:ea typeface="Nunito Semi Bold" pitchFamily="34" charset="-122"/>
                <a:cs typeface="Nunito Semi Bold" pitchFamily="34" charset="-120"/>
              </a:rPr>
              <a:t>CSS is essential</a:t>
            </a:r>
            <a:endParaRPr lang="en-US" sz="2400" dirty="0">
              <a:solidFill>
                <a:srgbClr val="CC4800"/>
              </a:solidFill>
              <a:latin typeface="Nunito Semi Bold" pitchFamily="34" charset="0"/>
              <a:ea typeface="Nunito Semi Bold" pitchFamily="34" charset="-122"/>
              <a:cs typeface="Nunito Semi Bold" pitchFamily="34" charset="-120"/>
            </a:endParaRPr>
          </a:p>
        </p:txBody>
      </p:sp>
      <p:sp>
        <p:nvSpPr>
          <p:cNvPr id="5" name="Text 3"/>
          <p:cNvSpPr/>
          <p:nvPr/>
        </p:nvSpPr>
        <p:spPr>
          <a:xfrm>
            <a:off x="1203365" y="2130266"/>
            <a:ext cx="12803029" cy="285155"/>
          </a:xfrm>
          <a:prstGeom prst="rect">
            <a:avLst/>
          </a:prstGeom>
          <a:noFill/>
        </p:spPr>
        <p:txBody>
          <a:bodyPr wrap="none" lIns="0" tIns="0" rIns="0" bIns="0" rtlCol="0" anchor="t"/>
          <a:lstStyle/>
          <a:p>
            <a:pPr marL="0" indent="0" algn="l">
              <a:lnSpc>
                <a:spcPts val="2200"/>
              </a:lnSpc>
              <a:buNone/>
            </a:pP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It makes your HTML </a:t>
            </a:r>
            <a:r>
              <a:rPr lang="en-US" sz="2000" dirty="0">
                <a:solidFill>
                  <a:srgbClr val="CC4800"/>
                </a:solidFill>
                <a:latin typeface="Nunito Semi Bold" pitchFamily="34" charset="0"/>
                <a:ea typeface="Nirmala UI Semilight" panose="020B0402040204020203" pitchFamily="34" charset="0"/>
                <a:cs typeface="Nirmala UI Semilight" panose="020B0402040204020203" pitchFamily="34" charset="0"/>
              </a:rPr>
              <a:t>visually</a:t>
            </a: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 engaging.</a:t>
            </a:r>
            <a:endParaRPr lang="en-US" sz="2000" dirty="0">
              <a:solidFill>
                <a:srgbClr val="CC4800"/>
              </a:solidFill>
              <a:latin typeface="Nunito Semi Bold" pitchFamily="34" charset="0"/>
              <a:ea typeface="PT Sans" panose="020B0503020203020204" pitchFamily="34" charset="-122"/>
              <a:cs typeface="PT Sans" panose="020B0503020203020204" pitchFamily="34" charset="-120"/>
            </a:endParaRPr>
          </a:p>
        </p:txBody>
      </p:sp>
      <p:sp>
        <p:nvSpPr>
          <p:cNvPr id="6" name="Shape 4"/>
          <p:cNvSpPr/>
          <p:nvPr/>
        </p:nvSpPr>
        <p:spPr>
          <a:xfrm>
            <a:off x="624007" y="2771894"/>
            <a:ext cx="401122" cy="401122"/>
          </a:xfrm>
          <a:prstGeom prst="roundRect">
            <a:avLst>
              <a:gd name="adj" fmla="val 18668"/>
            </a:avLst>
          </a:prstGeom>
          <a:solidFill>
            <a:srgbClr val="F2EEEE"/>
          </a:solidFill>
          <a:ln w="7620">
            <a:solidFill>
              <a:srgbClr val="D8D4D4"/>
            </a:solidFill>
            <a:prstDash val="solid"/>
          </a:ln>
        </p:spPr>
      </p:sp>
      <p:sp>
        <p:nvSpPr>
          <p:cNvPr id="7" name="Text 5"/>
          <p:cNvSpPr/>
          <p:nvPr/>
        </p:nvSpPr>
        <p:spPr>
          <a:xfrm>
            <a:off x="1203365" y="2833092"/>
            <a:ext cx="2228612" cy="278606"/>
          </a:xfrm>
          <a:prstGeom prst="rect">
            <a:avLst/>
          </a:prstGeom>
          <a:noFill/>
        </p:spPr>
        <p:txBody>
          <a:bodyPr wrap="none" lIns="0" tIns="0" rIns="0" bIns="0" rtlCol="0" anchor="t"/>
          <a:lstStyle/>
          <a:p>
            <a:pPr marL="0" indent="0" algn="l">
              <a:lnSpc>
                <a:spcPts val="2150"/>
              </a:lnSpc>
              <a:buNone/>
            </a:pPr>
            <a:r>
              <a:rPr lang="en-US" sz="2400" dirty="0">
                <a:solidFill>
                  <a:srgbClr val="CC4800"/>
                </a:solidFill>
                <a:latin typeface="Nunito Semi Bold" pitchFamily="34" charset="0"/>
                <a:ea typeface="Nunito Semi Bold" pitchFamily="34" charset="-122"/>
                <a:cs typeface="Nunito Semi Bold" pitchFamily="34" charset="-120"/>
              </a:rPr>
              <a:t>Selectors are key</a:t>
            </a:r>
            <a:endParaRPr lang="en-US" sz="2400" dirty="0">
              <a:solidFill>
                <a:srgbClr val="CC4800"/>
              </a:solidFill>
              <a:latin typeface="Nunito Semi Bold" pitchFamily="34" charset="0"/>
              <a:ea typeface="Nunito Semi Bold" pitchFamily="34" charset="-122"/>
              <a:cs typeface="Nunito Semi Bold" pitchFamily="34" charset="-120"/>
            </a:endParaRPr>
          </a:p>
        </p:txBody>
      </p:sp>
      <p:sp>
        <p:nvSpPr>
          <p:cNvPr id="8" name="Text 6"/>
          <p:cNvSpPr/>
          <p:nvPr/>
        </p:nvSpPr>
        <p:spPr>
          <a:xfrm>
            <a:off x="1203365" y="3218617"/>
            <a:ext cx="12803029" cy="285155"/>
          </a:xfrm>
          <a:prstGeom prst="rect">
            <a:avLst/>
          </a:prstGeom>
          <a:noFill/>
        </p:spPr>
        <p:txBody>
          <a:bodyPr wrap="none" lIns="0" tIns="0" rIns="0" bIns="0" rtlCol="0" anchor="t"/>
          <a:lstStyle/>
          <a:p>
            <a:pPr marL="0" indent="0" algn="l">
              <a:lnSpc>
                <a:spcPts val="2200"/>
              </a:lnSpc>
              <a:buNone/>
            </a:pP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Target elements precisely for styling</a:t>
            </a:r>
            <a:r>
              <a:rPr lang="en-US" sz="2000" dirty="0">
                <a:solidFill>
                  <a:srgbClr val="CC4800"/>
                </a:solidFill>
                <a:latin typeface="PT Sans" panose="020B0503020203020204" pitchFamily="34" charset="0"/>
                <a:ea typeface="PT Sans" panose="020B0503020203020204" pitchFamily="34" charset="-122"/>
                <a:cs typeface="PT Sans" panose="020B0503020203020204" pitchFamily="34" charset="-120"/>
              </a:rPr>
              <a:t>.</a:t>
            </a:r>
            <a:endParaRPr lang="en-US" sz="2000" dirty="0">
              <a:solidFill>
                <a:srgbClr val="CC4800"/>
              </a:solidFill>
              <a:latin typeface="PT Sans" panose="020B0503020203020204" pitchFamily="34" charset="0"/>
              <a:ea typeface="PT Sans" panose="020B0503020203020204" pitchFamily="34" charset="-122"/>
              <a:cs typeface="PT Sans" panose="020B0503020203020204" pitchFamily="34" charset="-120"/>
            </a:endParaRPr>
          </a:p>
        </p:txBody>
      </p:sp>
      <p:sp>
        <p:nvSpPr>
          <p:cNvPr id="9" name="Shape 7"/>
          <p:cNvSpPr/>
          <p:nvPr/>
        </p:nvSpPr>
        <p:spPr>
          <a:xfrm>
            <a:off x="624007" y="3860244"/>
            <a:ext cx="401122" cy="401122"/>
          </a:xfrm>
          <a:prstGeom prst="roundRect">
            <a:avLst>
              <a:gd name="adj" fmla="val 18668"/>
            </a:avLst>
          </a:prstGeom>
          <a:solidFill>
            <a:srgbClr val="F2EEEE"/>
          </a:solidFill>
          <a:ln w="7620">
            <a:solidFill>
              <a:srgbClr val="D8D4D4"/>
            </a:solidFill>
            <a:prstDash val="solid"/>
          </a:ln>
        </p:spPr>
      </p:sp>
      <p:sp>
        <p:nvSpPr>
          <p:cNvPr id="10" name="Text 8"/>
          <p:cNvSpPr/>
          <p:nvPr/>
        </p:nvSpPr>
        <p:spPr>
          <a:xfrm>
            <a:off x="1203365" y="3921443"/>
            <a:ext cx="2656522" cy="278606"/>
          </a:xfrm>
          <a:prstGeom prst="rect">
            <a:avLst/>
          </a:prstGeom>
          <a:noFill/>
        </p:spPr>
        <p:txBody>
          <a:bodyPr wrap="none" lIns="0" tIns="0" rIns="0" bIns="0" rtlCol="0" anchor="t"/>
          <a:lstStyle/>
          <a:p>
            <a:pPr marL="0" indent="0" algn="l">
              <a:lnSpc>
                <a:spcPts val="2150"/>
              </a:lnSpc>
              <a:buNone/>
            </a:pPr>
            <a:r>
              <a:rPr lang="en-US" sz="2400" dirty="0">
                <a:solidFill>
                  <a:srgbClr val="CC4800"/>
                </a:solidFill>
                <a:latin typeface="Nunito Semi Bold" pitchFamily="34" charset="0"/>
                <a:ea typeface="Nunito Semi Bold" pitchFamily="34" charset="-122"/>
                <a:cs typeface="Nunito Semi Bold" pitchFamily="34" charset="-120"/>
              </a:rPr>
              <a:t>Box model is foundational</a:t>
            </a:r>
            <a:endParaRPr lang="en-US" sz="2400" dirty="0">
              <a:solidFill>
                <a:srgbClr val="CC4800"/>
              </a:solidFill>
              <a:latin typeface="Nunito Semi Bold" pitchFamily="34" charset="0"/>
              <a:ea typeface="Nunito Semi Bold" pitchFamily="34" charset="-122"/>
              <a:cs typeface="Nunito Semi Bold" pitchFamily="34" charset="-120"/>
            </a:endParaRPr>
          </a:p>
        </p:txBody>
      </p:sp>
      <p:sp>
        <p:nvSpPr>
          <p:cNvPr id="11" name="Text 9"/>
          <p:cNvSpPr/>
          <p:nvPr/>
        </p:nvSpPr>
        <p:spPr>
          <a:xfrm>
            <a:off x="1203365" y="4306967"/>
            <a:ext cx="12803029" cy="285155"/>
          </a:xfrm>
          <a:prstGeom prst="rect">
            <a:avLst/>
          </a:prstGeom>
          <a:noFill/>
        </p:spPr>
        <p:txBody>
          <a:bodyPr wrap="none" lIns="0" tIns="0" rIns="0" bIns="0" rtlCol="0" anchor="t"/>
          <a:lstStyle/>
          <a:p>
            <a:pPr marL="0" indent="0" algn="l">
              <a:lnSpc>
                <a:spcPts val="2200"/>
              </a:lnSpc>
              <a:buNone/>
            </a:pP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Understand layout and spacing.</a:t>
            </a:r>
            <a:endParaRPr lang="en-US" sz="2000" dirty="0">
              <a:solidFill>
                <a:srgbClr val="CC4800"/>
              </a:solidFill>
              <a:latin typeface="Nunito Semi Bold" pitchFamily="34" charset="0"/>
              <a:ea typeface="PT Sans" panose="020B0503020203020204" pitchFamily="34" charset="-122"/>
              <a:cs typeface="PT Sans" panose="020B0503020203020204" pitchFamily="34" charset="-120"/>
            </a:endParaRPr>
          </a:p>
        </p:txBody>
      </p:sp>
      <p:sp>
        <p:nvSpPr>
          <p:cNvPr id="12" name="Shape 10"/>
          <p:cNvSpPr/>
          <p:nvPr/>
        </p:nvSpPr>
        <p:spPr>
          <a:xfrm>
            <a:off x="624007" y="4948595"/>
            <a:ext cx="401122" cy="401122"/>
          </a:xfrm>
          <a:prstGeom prst="roundRect">
            <a:avLst>
              <a:gd name="adj" fmla="val 18668"/>
            </a:avLst>
          </a:prstGeom>
          <a:solidFill>
            <a:srgbClr val="F2EEEE"/>
          </a:solidFill>
          <a:ln w="7620">
            <a:solidFill>
              <a:srgbClr val="D8D4D4"/>
            </a:solidFill>
            <a:prstDash val="solid"/>
          </a:ln>
        </p:spPr>
      </p:sp>
      <p:sp>
        <p:nvSpPr>
          <p:cNvPr id="13" name="Text 11"/>
          <p:cNvSpPr/>
          <p:nvPr/>
        </p:nvSpPr>
        <p:spPr>
          <a:xfrm>
            <a:off x="1203365" y="5009793"/>
            <a:ext cx="2762845" cy="278606"/>
          </a:xfrm>
          <a:prstGeom prst="rect">
            <a:avLst/>
          </a:prstGeom>
          <a:noFill/>
        </p:spPr>
        <p:txBody>
          <a:bodyPr wrap="none" lIns="0" tIns="0" rIns="0" bIns="0" rtlCol="0" anchor="t"/>
          <a:lstStyle/>
          <a:p>
            <a:pPr marL="0" indent="0" algn="l">
              <a:lnSpc>
                <a:spcPts val="2150"/>
              </a:lnSpc>
              <a:buNone/>
            </a:pPr>
            <a:r>
              <a:rPr lang="en-US" sz="2400" dirty="0">
                <a:solidFill>
                  <a:srgbClr val="CC4800"/>
                </a:solidFill>
                <a:latin typeface="Nunito Semi Bold" pitchFamily="34" charset="0"/>
                <a:ea typeface="Nunito Semi Bold" pitchFamily="34" charset="-122"/>
                <a:cs typeface="Nunito Semi Bold" pitchFamily="34" charset="-120"/>
              </a:rPr>
              <a:t>Flexbox for responsiveness</a:t>
            </a:r>
            <a:endParaRPr lang="en-US" sz="2400" dirty="0">
              <a:solidFill>
                <a:srgbClr val="CC4800"/>
              </a:solidFill>
              <a:latin typeface="Nunito Semi Bold" pitchFamily="34" charset="0"/>
              <a:ea typeface="Nunito Semi Bold" pitchFamily="34" charset="-122"/>
              <a:cs typeface="Nunito Semi Bold" pitchFamily="34" charset="-120"/>
            </a:endParaRPr>
          </a:p>
        </p:txBody>
      </p:sp>
      <p:sp>
        <p:nvSpPr>
          <p:cNvPr id="14" name="Text 12"/>
          <p:cNvSpPr/>
          <p:nvPr/>
        </p:nvSpPr>
        <p:spPr>
          <a:xfrm>
            <a:off x="1203365" y="5395317"/>
            <a:ext cx="12803029" cy="285155"/>
          </a:xfrm>
          <a:prstGeom prst="rect">
            <a:avLst/>
          </a:prstGeom>
          <a:noFill/>
        </p:spPr>
        <p:txBody>
          <a:bodyPr wrap="none" lIns="0" tIns="0" rIns="0" bIns="0" rtlCol="0" anchor="t"/>
          <a:lstStyle/>
          <a:p>
            <a:pPr marL="0" indent="0" algn="l">
              <a:lnSpc>
                <a:spcPts val="2200"/>
              </a:lnSpc>
              <a:buNone/>
            </a:pP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Create adaptable layouts.</a:t>
            </a:r>
            <a:endParaRPr lang="en-US" sz="2000" dirty="0">
              <a:solidFill>
                <a:srgbClr val="CC4800"/>
              </a:solidFill>
              <a:latin typeface="Nunito Semi Bold" pitchFamily="34" charset="0"/>
              <a:ea typeface="PT Sans" panose="020B0503020203020204" pitchFamily="34" charset="-122"/>
              <a:cs typeface="PT Sans" panose="020B0503020203020204" pitchFamily="34" charset="-120"/>
            </a:endParaRPr>
          </a:p>
        </p:txBody>
      </p:sp>
      <p:sp>
        <p:nvSpPr>
          <p:cNvPr id="15" name="Shape 13"/>
          <p:cNvSpPr/>
          <p:nvPr/>
        </p:nvSpPr>
        <p:spPr>
          <a:xfrm>
            <a:off x="624007" y="6036945"/>
            <a:ext cx="401122" cy="401122"/>
          </a:xfrm>
          <a:prstGeom prst="roundRect">
            <a:avLst>
              <a:gd name="adj" fmla="val 18668"/>
            </a:avLst>
          </a:prstGeom>
          <a:solidFill>
            <a:srgbClr val="F2EEEE"/>
          </a:solidFill>
          <a:ln w="7620">
            <a:solidFill>
              <a:srgbClr val="D8D4D4"/>
            </a:solidFill>
            <a:prstDash val="solid"/>
          </a:ln>
        </p:spPr>
      </p:sp>
      <p:sp>
        <p:nvSpPr>
          <p:cNvPr id="16" name="Text 14"/>
          <p:cNvSpPr/>
          <p:nvPr/>
        </p:nvSpPr>
        <p:spPr>
          <a:xfrm>
            <a:off x="1203365" y="6098143"/>
            <a:ext cx="2228612" cy="278606"/>
          </a:xfrm>
          <a:prstGeom prst="rect">
            <a:avLst/>
          </a:prstGeom>
          <a:noFill/>
        </p:spPr>
        <p:txBody>
          <a:bodyPr wrap="none" lIns="0" tIns="0" rIns="0" bIns="0" rtlCol="0" anchor="t"/>
          <a:lstStyle/>
          <a:p>
            <a:pPr marL="0" indent="0" algn="l">
              <a:lnSpc>
                <a:spcPts val="2150"/>
              </a:lnSpc>
              <a:buNone/>
            </a:pPr>
            <a:r>
              <a:rPr lang="en-US" sz="2400" dirty="0">
                <a:solidFill>
                  <a:srgbClr val="CC4800"/>
                </a:solidFill>
                <a:latin typeface="Nunito Semi Bold" pitchFamily="34" charset="0"/>
                <a:ea typeface="Nunito Semi Bold" pitchFamily="34" charset="-122"/>
                <a:cs typeface="Nunito Semi Bold" pitchFamily="34" charset="-120"/>
              </a:rPr>
              <a:t>Debugging is vital</a:t>
            </a:r>
            <a:endParaRPr lang="en-US" sz="2400" dirty="0">
              <a:solidFill>
                <a:srgbClr val="CC4800"/>
              </a:solidFill>
              <a:latin typeface="Nunito Semi Bold" pitchFamily="34" charset="0"/>
              <a:ea typeface="Nunito Semi Bold" pitchFamily="34" charset="-122"/>
              <a:cs typeface="Nunito Semi Bold" pitchFamily="34" charset="-120"/>
            </a:endParaRPr>
          </a:p>
        </p:txBody>
      </p:sp>
      <p:sp>
        <p:nvSpPr>
          <p:cNvPr id="17" name="Text 15"/>
          <p:cNvSpPr/>
          <p:nvPr/>
        </p:nvSpPr>
        <p:spPr>
          <a:xfrm>
            <a:off x="1203365" y="6483668"/>
            <a:ext cx="12803029" cy="285155"/>
          </a:xfrm>
          <a:prstGeom prst="rect">
            <a:avLst/>
          </a:prstGeom>
          <a:noFill/>
        </p:spPr>
        <p:txBody>
          <a:bodyPr wrap="none" lIns="0" tIns="0" rIns="0" bIns="0" rtlCol="0" anchor="t"/>
          <a:lstStyle/>
          <a:p>
            <a:pPr marL="0" indent="0" algn="l">
              <a:lnSpc>
                <a:spcPts val="2200"/>
              </a:lnSpc>
              <a:buNone/>
            </a:pPr>
            <a:r>
              <a:rPr lang="en-US" sz="2000" dirty="0">
                <a:solidFill>
                  <a:srgbClr val="CC4800"/>
                </a:solidFill>
                <a:latin typeface="Nunito Semi Bold" pitchFamily="34" charset="0"/>
                <a:ea typeface="PT Sans" panose="020B0503020203020204" pitchFamily="34" charset="-122"/>
                <a:cs typeface="PT Sans" panose="020B0503020203020204" pitchFamily="34" charset="-120"/>
              </a:rPr>
              <a:t>Use developer tools efficiently.</a:t>
            </a:r>
            <a:endParaRPr lang="en-US" sz="2000" dirty="0">
              <a:solidFill>
                <a:srgbClr val="CC4800"/>
              </a:solidFill>
              <a:latin typeface="Nunito Semi Bold" pitchFamily="34" charset="0"/>
              <a:ea typeface="PT Sans" panose="020B0503020203020204" pitchFamily="34" charset="-122"/>
              <a:cs typeface="PT Sans" panose="020B0503020203020204" pitchFamily="34" charset="-120"/>
            </a:endParaRPr>
          </a:p>
        </p:txBody>
      </p:sp>
      <p:pic>
        <p:nvPicPr>
          <p:cNvPr id="18" name="Image 0" descr="preencoded.png">
            <a:hlinkClick r:id="rId1"/>
          </p:cNvPr>
          <p:cNvPicPr>
            <a:picLocks noChangeAspect="1"/>
          </p:cNvPicPr>
          <p:nvPr/>
        </p:nvPicPr>
        <p:blipFill>
          <a:blip r:embed="rId2"/>
          <a:stretch>
            <a:fillRect/>
          </a:stretch>
        </p:blipFill>
        <p:spPr>
          <a:xfrm>
            <a:off x="624007" y="6969323"/>
            <a:ext cx="1470660" cy="490299"/>
          </a:xfrm>
          <a:prstGeom prst="rect">
            <a:avLst/>
          </a:prstGeom>
        </p:spPr>
      </p:pic>
      <p:pic>
        <p:nvPicPr>
          <p:cNvPr id="19" name="Image 1" descr="preencoded.png">
            <a:hlinkClick r:id="rId3"/>
          </p:cNvPr>
          <p:cNvPicPr>
            <a:picLocks noChangeAspect="1"/>
          </p:cNvPicPr>
          <p:nvPr/>
        </p:nvPicPr>
        <p:blipFill>
          <a:blip r:embed="rId4"/>
          <a:stretch>
            <a:fillRect/>
          </a:stretch>
        </p:blipFill>
        <p:spPr>
          <a:xfrm>
            <a:off x="2183725" y="6969323"/>
            <a:ext cx="1129189" cy="490299"/>
          </a:xfrm>
          <a:prstGeom prst="rect">
            <a:avLst/>
          </a:prstGeom>
        </p:spPr>
      </p:pic>
      <p:pic>
        <p:nvPicPr>
          <p:cNvPr id="20" name="Image 1" descr="preencoded.png"/>
          <p:cNvPicPr>
            <a:picLocks noChangeAspect="1"/>
          </p:cNvPicPr>
          <p:nvPr/>
        </p:nvPicPr>
        <p:blipFill>
          <a:blip r:embed="rId5"/>
          <a:stretch>
            <a:fillRect/>
          </a:stretch>
        </p:blipFill>
        <p:spPr>
          <a:xfrm>
            <a:off x="13538956" y="214670"/>
            <a:ext cx="806410" cy="3777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3277</Words>
  <Application>WPS Presentation</Application>
  <PresentationFormat>Custom</PresentationFormat>
  <Paragraphs>140</Paragraphs>
  <Slides>8</Slides>
  <Notes>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vt:i4>
      </vt:variant>
    </vt:vector>
  </HeadingPairs>
  <TitlesOfParts>
    <vt:vector size="28" baseType="lpstr">
      <vt:lpstr>Arial</vt:lpstr>
      <vt:lpstr>SimSun</vt:lpstr>
      <vt:lpstr>Wingdings</vt:lpstr>
      <vt:lpstr>Nunito Semi Bold</vt:lpstr>
      <vt:lpstr>Nunito Semi Bold</vt:lpstr>
      <vt:lpstr>Nunito Semi Bold</vt:lpstr>
      <vt:lpstr>PT Sans</vt:lpstr>
      <vt:lpstr>PT Sans</vt:lpstr>
      <vt:lpstr>PT Sans Bold</vt:lpstr>
      <vt:lpstr>PT Sans Bold</vt:lpstr>
      <vt:lpstr>PT Sans</vt:lpstr>
      <vt:lpstr>Consolas</vt:lpstr>
      <vt:lpstr>Consolas</vt:lpstr>
      <vt:lpstr>Consolas</vt:lpstr>
      <vt:lpstr>Nirmala UI Semilight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Adewuyi Goodness</cp:lastModifiedBy>
  <cp:revision>5</cp:revision>
  <dcterms:created xsi:type="dcterms:W3CDTF">2025-06-24T11:16:00Z</dcterms:created>
  <dcterms:modified xsi:type="dcterms:W3CDTF">2025-06-24T14:31:25Z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BC1778A0174B4936A6FAB372457DE40D_12</vt:lpwstr>
  </property>
  <property fmtid="{D5CDD505-2E9C-101B-9397-08002B2CF9AE}" pid="3" name="KSOProductBuildVer">
    <vt:lpwstr>1033-12.2.0.21546</vt:lpwstr>
  </property>
</Properties>
</file>